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66" r:id="rId4"/>
    <p:sldId id="261" r:id="rId5"/>
    <p:sldId id="287" r:id="rId6"/>
    <p:sldId id="260" r:id="rId7"/>
    <p:sldId id="258" r:id="rId8"/>
    <p:sldId id="268" r:id="rId9"/>
    <p:sldId id="281" r:id="rId10"/>
    <p:sldId id="282" r:id="rId11"/>
    <p:sldId id="285" r:id="rId12"/>
    <p:sldId id="283" r:id="rId13"/>
    <p:sldId id="284" r:id="rId14"/>
    <p:sldId id="269" r:id="rId15"/>
    <p:sldId id="273" r:id="rId16"/>
    <p:sldId id="278" r:id="rId17"/>
    <p:sldId id="286" r:id="rId18"/>
  </p:sldIdLst>
  <p:sldSz cx="18288000" cy="10287000"/>
  <p:notesSz cx="6858000" cy="9144000"/>
  <p:embeddedFontLst>
    <p:embeddedFont>
      <p:font typeface="Arial Black" pitchFamily="34" charset="0"/>
      <p:bold r:id="rId20"/>
    </p:embeddedFont>
    <p:embeddedFont>
      <p:font typeface="Calibri" pitchFamily="34" charset="0"/>
      <p:regular r:id="rId21"/>
      <p:bold r:id="rId22"/>
      <p:italic r:id="rId23"/>
      <p:boldItalic r:id="rId24"/>
    </p:embeddedFont>
    <p:embeddedFont>
      <p:font typeface="Eras Bold ITC" pitchFamily="34" charset="0"/>
      <p:regular r:id="rId25"/>
    </p:embeddedFont>
    <p:embeddedFont>
      <p:font typeface="Bodoni MT" pitchFamily="18" charset="0"/>
      <p:regular r:id="rId26"/>
      <p:bold r:id="rId27"/>
      <p:italic r:id="rId28"/>
      <p:boldItalic r:id="rId29"/>
    </p:embeddedFont>
    <p:embeddedFont>
      <p:font typeface="Verdana"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FED8"/>
    <a:srgbClr val="CCFF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15" autoAdjust="0"/>
    <p:restoredTop sz="94624" autoAdjust="0"/>
  </p:normalViewPr>
  <p:slideViewPr>
    <p:cSldViewPr>
      <p:cViewPr>
        <p:scale>
          <a:sx n="40" d="100"/>
          <a:sy n="40" d="100"/>
        </p:scale>
        <p:origin x="-1116" y="-3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D68033-4675-4C66-963F-DEAD35DA66B0}" type="datetimeFigureOut">
              <a:rPr lang="en-US" smtClean="0"/>
              <a:pPr/>
              <a:t>9/30/2020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E1D4F7-386C-4675-8597-505F437C35FC}"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9/30/2020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0.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0.png"/><Relationship Id="rId7" Type="http://schemas.openxmlformats.org/officeDocument/2006/relationships/image" Target="../media/image46.jpe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piyushagr00786/Personality-Test/tree/master"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04800" y="-266700"/>
            <a:ext cx="19011900" cy="3695700"/>
          </a:xfrm>
          <a:prstGeom prst="rect">
            <a:avLst/>
          </a:prstGeom>
          <a:solidFill>
            <a:schemeClr val="tx1"/>
          </a:solidFill>
        </p:spPr>
      </p:sp>
      <p:grpSp>
        <p:nvGrpSpPr>
          <p:cNvPr id="3" name="Group 3"/>
          <p:cNvGrpSpPr/>
          <p:nvPr/>
        </p:nvGrpSpPr>
        <p:grpSpPr>
          <a:xfrm>
            <a:off x="0" y="1357286"/>
            <a:ext cx="14093462" cy="8929714"/>
            <a:chOff x="0" y="0"/>
            <a:chExt cx="3373780" cy="2462566"/>
          </a:xfrm>
          <a:solidFill>
            <a:srgbClr val="CCFFCC"/>
          </a:solidFill>
        </p:grpSpPr>
        <p:sp>
          <p:nvSpPr>
            <p:cNvPr id="4" name="Freeform 4"/>
            <p:cNvSpPr/>
            <p:nvPr/>
          </p:nvSpPr>
          <p:spPr>
            <a:xfrm>
              <a:off x="0" y="0"/>
              <a:ext cx="3373780" cy="2462566"/>
            </a:xfrm>
            <a:custGeom>
              <a:avLst/>
              <a:gdLst/>
              <a:ahLst/>
              <a:cxnLst/>
              <a:rect l="l" t="t" r="r" b="b"/>
              <a:pathLst>
                <a:path w="3373780" h="2462566">
                  <a:moveTo>
                    <a:pt x="3249320" y="2462566"/>
                  </a:moveTo>
                  <a:lnTo>
                    <a:pt x="124460" y="2462566"/>
                  </a:lnTo>
                  <a:cubicBezTo>
                    <a:pt x="55880" y="2462566"/>
                    <a:pt x="0" y="2406686"/>
                    <a:pt x="0" y="2338106"/>
                  </a:cubicBezTo>
                  <a:lnTo>
                    <a:pt x="0" y="124460"/>
                  </a:lnTo>
                  <a:cubicBezTo>
                    <a:pt x="0" y="55880"/>
                    <a:pt x="55880" y="0"/>
                    <a:pt x="124460" y="0"/>
                  </a:cubicBezTo>
                  <a:lnTo>
                    <a:pt x="3249320" y="0"/>
                  </a:lnTo>
                  <a:cubicBezTo>
                    <a:pt x="3317900" y="0"/>
                    <a:pt x="3373780" y="55880"/>
                    <a:pt x="3373780" y="124460"/>
                  </a:cubicBezTo>
                  <a:lnTo>
                    <a:pt x="3373780" y="2338106"/>
                  </a:lnTo>
                  <a:cubicBezTo>
                    <a:pt x="3373780" y="2406686"/>
                    <a:pt x="3317900" y="2462566"/>
                    <a:pt x="3249320" y="2462566"/>
                  </a:cubicBezTo>
                  <a:close/>
                </a:path>
              </a:pathLst>
            </a:custGeom>
            <a:solidFill>
              <a:srgbClr val="D6FED8"/>
            </a:solidFill>
          </p:spPr>
        </p:sp>
      </p:grpSp>
      <p:pic>
        <p:nvPicPr>
          <p:cNvPr id="8" name="Picture 8"/>
          <p:cNvPicPr>
            <a:picLocks noChangeAspect="1"/>
          </p:cNvPicPr>
          <p:nvPr/>
        </p:nvPicPr>
        <p:blipFill>
          <a:blip r:embed="rId2"/>
          <a:srcRect/>
          <a:stretch>
            <a:fillRect/>
          </a:stretch>
        </p:blipFill>
        <p:spPr>
          <a:xfrm>
            <a:off x="3362340" y="8473340"/>
            <a:ext cx="709562" cy="313498"/>
          </a:xfrm>
          <a:prstGeom prst="rect">
            <a:avLst/>
          </a:prstGeom>
        </p:spPr>
      </p:pic>
      <p:pic>
        <p:nvPicPr>
          <p:cNvPr id="9" name="Picture 9"/>
          <p:cNvPicPr>
            <a:picLocks noChangeAspect="1"/>
          </p:cNvPicPr>
          <p:nvPr/>
        </p:nvPicPr>
        <p:blipFill>
          <a:blip r:embed="rId3"/>
          <a:srcRect/>
          <a:stretch>
            <a:fillRect/>
          </a:stretch>
        </p:blipFill>
        <p:spPr>
          <a:xfrm>
            <a:off x="16534038" y="838823"/>
            <a:ext cx="879023" cy="760754"/>
          </a:xfrm>
          <a:prstGeom prst="rect">
            <a:avLst/>
          </a:prstGeom>
        </p:spPr>
      </p:pic>
      <p:sp>
        <p:nvSpPr>
          <p:cNvPr id="10" name="TextBox 10"/>
          <p:cNvSpPr txBox="1"/>
          <p:nvPr/>
        </p:nvSpPr>
        <p:spPr>
          <a:xfrm>
            <a:off x="2354053" y="4921923"/>
            <a:ext cx="9647467" cy="2650469"/>
          </a:xfrm>
          <a:prstGeom prst="rect">
            <a:avLst/>
          </a:prstGeom>
        </p:spPr>
        <p:txBody>
          <a:bodyPr wrap="square" lIns="0" tIns="0" rIns="0" bIns="0" rtlCol="0" anchor="t">
            <a:spAutoFit/>
          </a:bodyPr>
          <a:lstStyle/>
          <a:p>
            <a:pPr marL="0" lvl="0" indent="0" algn="ctr">
              <a:lnSpc>
                <a:spcPts val="10000"/>
              </a:lnSpc>
            </a:pPr>
            <a:r>
              <a:rPr lang="en-IN" sz="12000" u="none" dirty="0" smtClean="0">
                <a:solidFill>
                  <a:srgbClr val="191919"/>
                </a:solidFill>
                <a:latin typeface="Arial Black" pitchFamily="34" charset="0"/>
              </a:rPr>
              <a:t>Personality Detector</a:t>
            </a:r>
            <a:endParaRPr lang="en-US" sz="12000" u="none" dirty="0">
              <a:solidFill>
                <a:srgbClr val="191919"/>
              </a:solidFill>
              <a:latin typeface="Arial Black" pitchFamily="34" charset="0"/>
            </a:endParaRPr>
          </a:p>
        </p:txBody>
      </p:sp>
      <p:sp>
        <p:nvSpPr>
          <p:cNvPr id="12" name="TextBox 12"/>
          <p:cNvSpPr txBox="1"/>
          <p:nvPr/>
        </p:nvSpPr>
        <p:spPr>
          <a:xfrm>
            <a:off x="3995569" y="2928922"/>
            <a:ext cx="7434447" cy="387286"/>
          </a:xfrm>
          <a:prstGeom prst="rect">
            <a:avLst/>
          </a:prstGeom>
        </p:spPr>
        <p:txBody>
          <a:bodyPr lIns="0" tIns="0" rIns="0" bIns="0" rtlCol="0" anchor="t">
            <a:spAutoFit/>
          </a:bodyPr>
          <a:lstStyle/>
          <a:p>
            <a:pPr>
              <a:lnSpc>
                <a:spcPts val="2879"/>
              </a:lnSpc>
            </a:pPr>
            <a:r>
              <a:rPr lang="en-IN" sz="3200" b="1" u="sng" spc="72" dirty="0" smtClean="0">
                <a:solidFill>
                  <a:srgbClr val="191919"/>
                </a:solidFill>
                <a:latin typeface="Telegraf Medium"/>
              </a:rPr>
              <a:t>Codechanakya : Hackathon</a:t>
            </a:r>
            <a:endParaRPr lang="en-US" sz="3200" b="1" u="sng" spc="72" dirty="0">
              <a:solidFill>
                <a:srgbClr val="191919"/>
              </a:solidFill>
              <a:latin typeface="Telegraf Medium"/>
            </a:endParaRPr>
          </a:p>
        </p:txBody>
      </p:sp>
      <p:sp>
        <p:nvSpPr>
          <p:cNvPr id="13" name="TextBox 13"/>
          <p:cNvSpPr txBox="1"/>
          <p:nvPr/>
        </p:nvSpPr>
        <p:spPr>
          <a:xfrm rot="5400000">
            <a:off x="15142843" y="6737248"/>
            <a:ext cx="5215177" cy="218008"/>
          </a:xfrm>
          <a:prstGeom prst="rect">
            <a:avLst/>
          </a:prstGeom>
        </p:spPr>
        <p:txBody>
          <a:bodyPr lIns="0" tIns="0" rIns="0" bIns="0" rtlCol="0" anchor="t">
            <a:spAutoFit/>
          </a:bodyPr>
          <a:lstStyle/>
          <a:p>
            <a:pPr marL="0" lvl="0" indent="0" algn="ctr">
              <a:lnSpc>
                <a:spcPts val="1680"/>
              </a:lnSpc>
              <a:spcBef>
                <a:spcPct val="0"/>
              </a:spcBef>
            </a:pPr>
            <a:r>
              <a:rPr lang="en-IN" u="none" spc="140" dirty="0" smtClean="0">
                <a:solidFill>
                  <a:srgbClr val="191919"/>
                </a:solidFill>
                <a:latin typeface="Telegraf Medium"/>
              </a:rPr>
              <a:t>Prepared By : Priyam Saha</a:t>
            </a:r>
            <a:endParaRPr lang="en-US" u="none" spc="140" dirty="0">
              <a:solidFill>
                <a:srgbClr val="191919"/>
              </a:solidFill>
              <a:latin typeface="Telegraf Medium"/>
            </a:endParaRPr>
          </a:p>
        </p:txBody>
      </p:sp>
      <p:pic>
        <p:nvPicPr>
          <p:cNvPr id="14" name="Picture 13" descr="icon.png"/>
          <p:cNvPicPr>
            <a:picLocks noChangeAspect="1"/>
          </p:cNvPicPr>
          <p:nvPr/>
        </p:nvPicPr>
        <p:blipFill>
          <a:blip r:embed="rId4"/>
          <a:stretch>
            <a:fillRect/>
          </a:stretch>
        </p:blipFill>
        <p:spPr>
          <a:xfrm>
            <a:off x="15930610" y="-272455"/>
            <a:ext cx="2592000" cy="2415559"/>
          </a:xfrm>
          <a:prstGeom prst="rect">
            <a:avLst/>
          </a:prstGeom>
        </p:spPr>
      </p:pic>
      <p:pic>
        <p:nvPicPr>
          <p:cNvPr id="1027" name="Picture 3"/>
          <p:cNvPicPr>
            <a:picLocks noChangeAspect="1" noChangeArrowheads="1"/>
          </p:cNvPicPr>
          <p:nvPr/>
        </p:nvPicPr>
        <p:blipFill>
          <a:blip r:embed="rId5"/>
          <a:srcRect/>
          <a:stretch>
            <a:fillRect/>
          </a:stretch>
        </p:blipFill>
        <p:spPr bwMode="auto">
          <a:xfrm>
            <a:off x="1700175" y="1862130"/>
            <a:ext cx="2085975" cy="22098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6"/>
          <a:srcRect/>
          <a:stretch>
            <a:fillRect/>
          </a:stretch>
        </p:blipFill>
        <p:spPr bwMode="auto">
          <a:xfrm>
            <a:off x="10162780" y="1804492"/>
            <a:ext cx="1910178" cy="2196000"/>
          </a:xfrm>
          <a:prstGeom prst="rect">
            <a:avLst/>
          </a:prstGeom>
          <a:noFill/>
          <a:ln w="9525">
            <a:noFill/>
            <a:miter lim="800000"/>
            <a:headEnd/>
            <a:tailEnd/>
          </a:ln>
          <a:effectLst/>
        </p:spPr>
      </p:pic>
      <p:grpSp>
        <p:nvGrpSpPr>
          <p:cNvPr id="5" name="Group 5"/>
          <p:cNvGrpSpPr>
            <a:grpSpLocks noChangeAspect="1"/>
          </p:cNvGrpSpPr>
          <p:nvPr/>
        </p:nvGrpSpPr>
        <p:grpSpPr>
          <a:xfrm>
            <a:off x="12501586" y="1785914"/>
            <a:ext cx="4929222" cy="8415789"/>
            <a:chOff x="0" y="0"/>
            <a:chExt cx="5001260" cy="10163810"/>
          </a:xfrm>
        </p:grpSpPr>
        <p:sp>
          <p:nvSpPr>
            <p:cNvPr id="6"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7"/>
              <a:stretch>
                <a:fillRect l="-45" r="-40" b="1"/>
              </a:stretch>
            </a:blipFill>
          </p:spPr>
        </p:sp>
        <p:sp>
          <p:nvSpPr>
            <p:cNvPr id="7" name="Freeform 7"/>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8" cstate="print"/>
              <a:stretch>
                <a:fillRect l="-21884" t="2841" r="-22025" b="4693"/>
              </a:stretch>
            </a:blipFill>
          </p:spPr>
        </p:sp>
      </p:grpSp>
      <p:pic>
        <p:nvPicPr>
          <p:cNvPr id="18" name="Picture 17" descr="firstactivity.png"/>
          <p:cNvPicPr>
            <a:picLocks noChangeAspect="1"/>
          </p:cNvPicPr>
          <p:nvPr/>
        </p:nvPicPr>
        <p:blipFill>
          <a:blip r:embed="rId9"/>
          <a:stretch>
            <a:fillRect/>
          </a:stretch>
        </p:blipFill>
        <p:spPr>
          <a:xfrm>
            <a:off x="12813822" y="2102058"/>
            <a:ext cx="4259796" cy="76134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TextBox 18"/>
          <p:cNvSpPr txBox="1"/>
          <p:nvPr/>
        </p:nvSpPr>
        <p:spPr>
          <a:xfrm>
            <a:off x="4214778" y="8358210"/>
            <a:ext cx="5828262" cy="523220"/>
          </a:xfrm>
          <a:prstGeom prst="rect">
            <a:avLst/>
          </a:prstGeom>
          <a:noFill/>
        </p:spPr>
        <p:txBody>
          <a:bodyPr wrap="none" rtlCol="0">
            <a:spAutoFit/>
          </a:bodyPr>
          <a:lstStyle/>
          <a:p>
            <a:r>
              <a:rPr lang="en-IN" sz="2800" spc="300" dirty="0" smtClean="0"/>
              <a:t>By Team : </a:t>
            </a:r>
            <a:r>
              <a:rPr lang="en-IN" sz="2800" b="1" spc="300" dirty="0" smtClean="0"/>
              <a:t>Three-rrific-Coders</a:t>
            </a:r>
            <a:r>
              <a:rPr lang="en-IN" sz="2800" spc="300" dirty="0" smtClean="0"/>
              <a:t> </a:t>
            </a:r>
          </a:p>
        </p:txBody>
      </p:sp>
      <p:sp>
        <p:nvSpPr>
          <p:cNvPr id="20" name="TextBox 7"/>
          <p:cNvSpPr txBox="1"/>
          <p:nvPr/>
        </p:nvSpPr>
        <p:spPr>
          <a:xfrm>
            <a:off x="1387432" y="9715532"/>
            <a:ext cx="10971278" cy="223587"/>
          </a:xfrm>
          <a:prstGeom prst="rect">
            <a:avLst/>
          </a:prstGeom>
        </p:spPr>
        <p:txBody>
          <a:bodyPr wrap="square" lIns="0" tIns="0" rIns="0" bIns="0" rtlCol="0" anchor="t">
            <a:spAutoFit/>
          </a:bodyPr>
          <a:lstStyle/>
          <a:p>
            <a:pPr marL="0" lvl="0" indent="0" algn="l">
              <a:lnSpc>
                <a:spcPts val="1680"/>
              </a:lnSpc>
              <a:spcBef>
                <a:spcPct val="0"/>
              </a:spcBef>
            </a:pPr>
            <a:r>
              <a:rPr lang="en-IN" sz="2000" b="1" spc="140" dirty="0" smtClean="0">
                <a:latin typeface="Times New Roman" pitchFamily="18" charset="0"/>
                <a:cs typeface="Times New Roman" pitchFamily="18" charset="0"/>
              </a:rPr>
              <a:t>College : </a:t>
            </a:r>
            <a:r>
              <a:rPr lang="en-IN" sz="2000" spc="140" dirty="0" smtClean="0">
                <a:latin typeface="Times New Roman" pitchFamily="18" charset="0"/>
                <a:cs typeface="Times New Roman" pitchFamily="18" charset="0"/>
              </a:rPr>
              <a:t>UCER,Prayagraj ; </a:t>
            </a:r>
            <a:r>
              <a:rPr lang="en-IN" sz="2000" b="1" spc="140" dirty="0" smtClean="0">
                <a:latin typeface="Times New Roman" pitchFamily="18" charset="0"/>
                <a:cs typeface="Times New Roman" pitchFamily="18" charset="0"/>
              </a:rPr>
              <a:t>Course :</a:t>
            </a:r>
            <a:r>
              <a:rPr lang="en-IN" sz="2000" spc="140" dirty="0" smtClean="0">
                <a:latin typeface="Times New Roman" pitchFamily="18" charset="0"/>
                <a:cs typeface="Times New Roman" pitchFamily="18" charset="0"/>
              </a:rPr>
              <a:t>B. Tech. ;</a:t>
            </a:r>
            <a:r>
              <a:rPr lang="en-IN" sz="2000" b="1" spc="140" dirty="0" smtClean="0">
                <a:latin typeface="Times New Roman" pitchFamily="18" charset="0"/>
                <a:cs typeface="Times New Roman" pitchFamily="18" charset="0"/>
              </a:rPr>
              <a:t> Branch : </a:t>
            </a:r>
            <a:r>
              <a:rPr lang="en-IN" sz="2000" spc="140" dirty="0" smtClean="0">
                <a:latin typeface="Times New Roman" pitchFamily="18" charset="0"/>
                <a:cs typeface="Times New Roman" pitchFamily="18" charset="0"/>
              </a:rPr>
              <a:t>Computer Science ;</a:t>
            </a:r>
            <a:r>
              <a:rPr lang="en-IN" sz="2000" b="1" spc="140" dirty="0" smtClean="0">
                <a:latin typeface="Times New Roman" pitchFamily="18" charset="0"/>
                <a:cs typeface="Times New Roman" pitchFamily="18" charset="0"/>
              </a:rPr>
              <a:t> Year : </a:t>
            </a:r>
            <a:r>
              <a:rPr lang="en-IN" sz="2000" spc="140" dirty="0" smtClean="0">
                <a:latin typeface="Times New Roman" pitchFamily="18" charset="0"/>
                <a:cs typeface="Times New Roman" pitchFamily="18" charset="0"/>
              </a:rPr>
              <a:t>3</a:t>
            </a:r>
            <a:r>
              <a:rPr lang="en-IN" sz="2000" spc="140" baseline="30000" dirty="0" smtClean="0">
                <a:latin typeface="Times New Roman" pitchFamily="18" charset="0"/>
                <a:cs typeface="Times New Roman" pitchFamily="18" charset="0"/>
              </a:rPr>
              <a:t>rd</a:t>
            </a:r>
            <a:r>
              <a:rPr lang="en-IN" sz="2000" spc="140" dirty="0" smtClean="0">
                <a:latin typeface="Times New Roman" pitchFamily="18" charset="0"/>
                <a:cs typeface="Times New Roman" pitchFamily="18" charset="0"/>
              </a:rPr>
              <a:t> </a:t>
            </a:r>
            <a:endParaRPr lang="en-US" sz="2000" u="none" spc="14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Screenshot_20200919_160331.jpg"/>
          <p:cNvPicPr>
            <a:picLocks noChangeAspect="1"/>
          </p:cNvPicPr>
          <p:nvPr/>
        </p:nvPicPr>
        <p:blipFill>
          <a:blip r:embed="rId2"/>
          <a:stretch>
            <a:fillRect/>
          </a:stretch>
        </p:blipFill>
        <p:spPr>
          <a:xfrm>
            <a:off x="6627201" y="1357286"/>
            <a:ext cx="4945691" cy="7141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8914" name="Picture 2"/>
          <p:cNvPicPr>
            <a:picLocks noChangeAspect="1" noChangeArrowheads="1"/>
          </p:cNvPicPr>
          <p:nvPr/>
        </p:nvPicPr>
        <p:blipFill>
          <a:blip r:embed="rId3"/>
          <a:srcRect/>
          <a:stretch>
            <a:fillRect/>
          </a:stretch>
        </p:blipFill>
        <p:spPr bwMode="auto">
          <a:xfrm>
            <a:off x="571440" y="500030"/>
            <a:ext cx="2047875" cy="3638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8915" name="Picture 3"/>
          <p:cNvPicPr>
            <a:picLocks noChangeAspect="1" noChangeArrowheads="1"/>
          </p:cNvPicPr>
          <p:nvPr/>
        </p:nvPicPr>
        <p:blipFill>
          <a:blip r:embed="rId4"/>
          <a:srcRect/>
          <a:stretch>
            <a:fillRect/>
          </a:stretch>
        </p:blipFill>
        <p:spPr bwMode="auto">
          <a:xfrm>
            <a:off x="15525809" y="500030"/>
            <a:ext cx="2047875" cy="3629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8916" name="Picture 4"/>
          <p:cNvPicPr>
            <a:picLocks noChangeAspect="1" noChangeArrowheads="1"/>
          </p:cNvPicPr>
          <p:nvPr/>
        </p:nvPicPr>
        <p:blipFill>
          <a:blip r:embed="rId5"/>
          <a:srcRect/>
          <a:stretch>
            <a:fillRect/>
          </a:stretch>
        </p:blipFill>
        <p:spPr bwMode="auto">
          <a:xfrm>
            <a:off x="15506759" y="5691217"/>
            <a:ext cx="2066925" cy="3667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8917" name="Picture 5"/>
          <p:cNvPicPr>
            <a:picLocks noChangeAspect="1" noChangeArrowheads="1"/>
          </p:cNvPicPr>
          <p:nvPr/>
        </p:nvPicPr>
        <p:blipFill>
          <a:blip r:embed="rId6"/>
          <a:srcRect/>
          <a:stretch>
            <a:fillRect/>
          </a:stretch>
        </p:blipFill>
        <p:spPr bwMode="auto">
          <a:xfrm>
            <a:off x="595267" y="5657879"/>
            <a:ext cx="2047875" cy="3629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provideresfj.png"/>
          <p:cNvPicPr>
            <a:picLocks noChangeAspect="1"/>
          </p:cNvPicPr>
          <p:nvPr/>
        </p:nvPicPr>
        <p:blipFill>
          <a:blip r:embed="rId7"/>
          <a:stretch>
            <a:fillRect/>
          </a:stretch>
        </p:blipFill>
        <p:spPr>
          <a:xfrm>
            <a:off x="12215834" y="571468"/>
            <a:ext cx="2571768" cy="2571768"/>
          </a:xfrm>
          <a:prstGeom prst="rect">
            <a:avLst/>
          </a:prstGeom>
        </p:spPr>
      </p:pic>
      <p:pic>
        <p:nvPicPr>
          <p:cNvPr id="8" name="Picture 7" descr="supervisorestj.png"/>
          <p:cNvPicPr>
            <a:picLocks noChangeAspect="1"/>
          </p:cNvPicPr>
          <p:nvPr/>
        </p:nvPicPr>
        <p:blipFill>
          <a:blip r:embed="rId8"/>
          <a:stretch>
            <a:fillRect/>
          </a:stretch>
        </p:blipFill>
        <p:spPr>
          <a:xfrm>
            <a:off x="3428960" y="500030"/>
            <a:ext cx="2714644" cy="2714644"/>
          </a:xfrm>
          <a:prstGeom prst="rect">
            <a:avLst/>
          </a:prstGeom>
        </p:spPr>
      </p:pic>
      <p:pic>
        <p:nvPicPr>
          <p:cNvPr id="9" name="Picture 8" descr="championenfp.png"/>
          <p:cNvPicPr>
            <a:picLocks noChangeAspect="1"/>
          </p:cNvPicPr>
          <p:nvPr/>
        </p:nvPicPr>
        <p:blipFill>
          <a:blip r:embed="rId9"/>
          <a:stretch>
            <a:fillRect/>
          </a:stretch>
        </p:blipFill>
        <p:spPr>
          <a:xfrm>
            <a:off x="12144396" y="6715136"/>
            <a:ext cx="2643206" cy="2643206"/>
          </a:xfrm>
          <a:prstGeom prst="rect">
            <a:avLst/>
          </a:prstGeom>
        </p:spPr>
      </p:pic>
      <p:pic>
        <p:nvPicPr>
          <p:cNvPr id="10" name="Picture 9" descr="dynamoestp.png"/>
          <p:cNvPicPr>
            <a:picLocks noChangeAspect="1"/>
          </p:cNvPicPr>
          <p:nvPr/>
        </p:nvPicPr>
        <p:blipFill>
          <a:blip r:embed="rId10"/>
          <a:stretch>
            <a:fillRect/>
          </a:stretch>
        </p:blipFill>
        <p:spPr>
          <a:xfrm>
            <a:off x="3357522" y="6715136"/>
            <a:ext cx="2698300" cy="2698300"/>
          </a:xfrm>
          <a:prstGeom prst="rect">
            <a:avLst/>
          </a:prstGeom>
        </p:spPr>
      </p:pic>
      <p:pic>
        <p:nvPicPr>
          <p:cNvPr id="11" name="Picture 10" descr="visionaryentp.png"/>
          <p:cNvPicPr>
            <a:picLocks noChangeAspect="1"/>
          </p:cNvPicPr>
          <p:nvPr/>
        </p:nvPicPr>
        <p:blipFill>
          <a:blip r:embed="rId11"/>
          <a:stretch>
            <a:fillRect/>
          </a:stretch>
        </p:blipFill>
        <p:spPr>
          <a:xfrm>
            <a:off x="3428960" y="3643302"/>
            <a:ext cx="2626862" cy="2626862"/>
          </a:xfrm>
          <a:prstGeom prst="rect">
            <a:avLst/>
          </a:prstGeom>
        </p:spPr>
      </p:pic>
      <p:pic>
        <p:nvPicPr>
          <p:cNvPr id="12" name="Picture 11" descr="craftspersonistp.png"/>
          <p:cNvPicPr>
            <a:picLocks noChangeAspect="1"/>
          </p:cNvPicPr>
          <p:nvPr/>
        </p:nvPicPr>
        <p:blipFill>
          <a:blip r:embed="rId12"/>
          <a:stretch>
            <a:fillRect/>
          </a:stretch>
        </p:blipFill>
        <p:spPr>
          <a:xfrm>
            <a:off x="12160740" y="3659646"/>
            <a:ext cx="2626862" cy="2626862"/>
          </a:xfrm>
          <a:prstGeom prst="rect">
            <a:avLst/>
          </a:prstGeom>
        </p:spPr>
      </p:pic>
      <p:sp>
        <p:nvSpPr>
          <p:cNvPr id="13" name="TextBox 12"/>
          <p:cNvSpPr txBox="1"/>
          <p:nvPr/>
        </p:nvSpPr>
        <p:spPr>
          <a:xfrm>
            <a:off x="6643670" y="9215466"/>
            <a:ext cx="4857784" cy="646331"/>
          </a:xfrm>
          <a:prstGeom prst="rect">
            <a:avLst/>
          </a:prstGeom>
          <a:solidFill>
            <a:srgbClr val="D6FED8"/>
          </a:solidFill>
        </p:spPr>
        <p:txBody>
          <a:bodyPr wrap="square" rtlCol="0">
            <a:spAutoFit/>
          </a:bodyPr>
          <a:lstStyle/>
          <a:p>
            <a:pPr algn="ctr"/>
            <a:r>
              <a:rPr lang="en-IN" sz="3600" b="1" dirty="0" smtClean="0"/>
              <a:t>The RESULT</a:t>
            </a:r>
            <a:endParaRPr lang="en-US" sz="3600" b="1" dirty="0"/>
          </a:p>
        </p:txBody>
      </p:sp>
      <p:sp>
        <p:nvSpPr>
          <p:cNvPr id="14" name="TextBox 9"/>
          <p:cNvSpPr txBox="1"/>
          <p:nvPr/>
        </p:nvSpPr>
        <p:spPr>
          <a:xfrm>
            <a:off x="5357786" y="10001284"/>
            <a:ext cx="7500990" cy="218008"/>
          </a:xfrm>
          <a:prstGeom prst="rect">
            <a:avLst/>
          </a:prstGeom>
          <a:noFill/>
        </p:spPr>
        <p:txBody>
          <a:bodyPr wrap="square" lIns="0" tIns="0" rIns="0" bIns="0" rtlCol="0" anchor="t">
            <a:spAutoFit/>
          </a:bodyPr>
          <a:lstStyle/>
          <a:p>
            <a:pPr marL="0" lvl="0" indent="0" algn="ctr">
              <a:lnSpc>
                <a:spcPts val="1680"/>
              </a:lnSpc>
              <a:spcBef>
                <a:spcPct val="0"/>
              </a:spcBef>
            </a:pPr>
            <a:r>
              <a:rPr lang="en-IN" spc="140" dirty="0" smtClean="0">
                <a:solidFill>
                  <a:srgbClr val="D6FED8"/>
                </a:solidFill>
                <a:latin typeface="Telegraf Medium"/>
              </a:rPr>
              <a:t>Personality Test –By Three-rrific-Coders</a:t>
            </a:r>
            <a:endParaRPr lang="en-US" u="none" spc="140" dirty="0">
              <a:solidFill>
                <a:srgbClr val="D6FED8"/>
              </a:solidFill>
              <a:latin typeface="Telegraf Medium"/>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45621" y="8287828"/>
            <a:ext cx="19566866" cy="2127292"/>
          </a:xfrm>
          <a:prstGeom prst="rect">
            <a:avLst/>
          </a:prstGeom>
          <a:solidFill>
            <a:srgbClr val="191919"/>
          </a:solidFill>
        </p:spPr>
      </p:sp>
      <p:grpSp>
        <p:nvGrpSpPr>
          <p:cNvPr id="3" name="Group 3"/>
          <p:cNvGrpSpPr/>
          <p:nvPr/>
        </p:nvGrpSpPr>
        <p:grpSpPr>
          <a:xfrm>
            <a:off x="-1244134" y="-744004"/>
            <a:ext cx="12174084" cy="9316528"/>
            <a:chOff x="0" y="0"/>
            <a:chExt cx="2914308" cy="2230248"/>
          </a:xfrm>
          <a:solidFill>
            <a:srgbClr val="D6FED8"/>
          </a:solidFill>
        </p:grpSpPr>
        <p:sp>
          <p:nvSpPr>
            <p:cNvPr id="4" name="Freeform 4"/>
            <p:cNvSpPr/>
            <p:nvPr/>
          </p:nvSpPr>
          <p:spPr>
            <a:xfrm>
              <a:off x="0" y="0"/>
              <a:ext cx="2914308" cy="2230248"/>
            </a:xfrm>
            <a:custGeom>
              <a:avLst/>
              <a:gdLst/>
              <a:ahLst/>
              <a:cxnLst/>
              <a:rect l="l" t="t" r="r" b="b"/>
              <a:pathLst>
                <a:path w="2914308" h="2230248">
                  <a:moveTo>
                    <a:pt x="2789848" y="2230248"/>
                  </a:moveTo>
                  <a:lnTo>
                    <a:pt x="124460" y="2230248"/>
                  </a:lnTo>
                  <a:cubicBezTo>
                    <a:pt x="55880" y="2230248"/>
                    <a:pt x="0" y="2174368"/>
                    <a:pt x="0" y="2105788"/>
                  </a:cubicBezTo>
                  <a:lnTo>
                    <a:pt x="0" y="124460"/>
                  </a:lnTo>
                  <a:cubicBezTo>
                    <a:pt x="0" y="55880"/>
                    <a:pt x="55880" y="0"/>
                    <a:pt x="124460" y="0"/>
                  </a:cubicBezTo>
                  <a:lnTo>
                    <a:pt x="2789848" y="0"/>
                  </a:lnTo>
                  <a:cubicBezTo>
                    <a:pt x="2858428" y="0"/>
                    <a:pt x="2914308" y="55880"/>
                    <a:pt x="2914308" y="124460"/>
                  </a:cubicBezTo>
                  <a:lnTo>
                    <a:pt x="2914308" y="2105788"/>
                  </a:lnTo>
                  <a:cubicBezTo>
                    <a:pt x="2914308" y="2174368"/>
                    <a:pt x="2858428" y="2230248"/>
                    <a:pt x="2789848" y="2230248"/>
                  </a:cubicBezTo>
                  <a:close/>
                </a:path>
              </a:pathLst>
            </a:custGeom>
            <a:grpFill/>
          </p:spPr>
        </p:sp>
      </p:grpSp>
      <p:grpSp>
        <p:nvGrpSpPr>
          <p:cNvPr id="8" name="Group 8"/>
          <p:cNvGrpSpPr/>
          <p:nvPr/>
        </p:nvGrpSpPr>
        <p:grpSpPr>
          <a:xfrm>
            <a:off x="785754" y="857220"/>
            <a:ext cx="10144196" cy="6360076"/>
            <a:chOff x="-285746" y="111475"/>
            <a:chExt cx="13525596" cy="4836415"/>
          </a:xfrm>
        </p:grpSpPr>
        <p:sp>
          <p:nvSpPr>
            <p:cNvPr id="9" name="TextBox 9"/>
            <p:cNvSpPr txBox="1"/>
            <p:nvPr/>
          </p:nvSpPr>
          <p:spPr>
            <a:xfrm>
              <a:off x="-285746" y="111475"/>
              <a:ext cx="13525596" cy="702131"/>
            </a:xfrm>
            <a:prstGeom prst="rect">
              <a:avLst/>
            </a:prstGeom>
          </p:spPr>
          <p:txBody>
            <a:bodyPr wrap="square" lIns="0" tIns="0" rIns="0" bIns="0" rtlCol="0" anchor="t">
              <a:spAutoFit/>
            </a:bodyPr>
            <a:lstStyle/>
            <a:p>
              <a:pPr marL="0" lvl="0" indent="0" algn="l">
                <a:lnSpc>
                  <a:spcPts val="7200"/>
                </a:lnSpc>
              </a:pPr>
              <a:r>
                <a:rPr lang="en-IN" sz="7200" b="1" dirty="0" smtClean="0">
                  <a:solidFill>
                    <a:srgbClr val="191919"/>
                  </a:solidFill>
                  <a:latin typeface="Eras Bold ITC" pitchFamily="34" charset="0"/>
                </a:rPr>
                <a:t>Artificial Intelligence</a:t>
              </a:r>
              <a:endParaRPr lang="en-US" sz="7200" b="1" u="none" dirty="0">
                <a:solidFill>
                  <a:srgbClr val="191919"/>
                </a:solidFill>
                <a:latin typeface="Eras Bold ITC" pitchFamily="34" charset="0"/>
              </a:endParaRPr>
            </a:p>
          </p:txBody>
        </p:sp>
        <p:sp>
          <p:nvSpPr>
            <p:cNvPr id="10" name="TextBox 10"/>
            <p:cNvSpPr txBox="1"/>
            <p:nvPr/>
          </p:nvSpPr>
          <p:spPr>
            <a:xfrm>
              <a:off x="57075" y="1608015"/>
              <a:ext cx="8882231" cy="1263835"/>
            </a:xfrm>
            <a:prstGeom prst="rect">
              <a:avLst/>
            </a:prstGeom>
          </p:spPr>
          <p:txBody>
            <a:bodyPr lIns="0" tIns="0" rIns="0" bIns="0" rtlCol="0" anchor="t">
              <a:spAutoFit/>
            </a:bodyPr>
            <a:lstStyle/>
            <a:p>
              <a:r>
                <a:rPr lang="en-US" sz="3600" dirty="0" smtClean="0"/>
                <a:t>A branch of computer science dealing with the simulation of intelligent behavior in computers</a:t>
              </a:r>
              <a:endParaRPr lang="en-US" sz="3600" dirty="0"/>
            </a:p>
          </p:txBody>
        </p:sp>
        <p:sp>
          <p:nvSpPr>
            <p:cNvPr id="11" name="TextBox 11"/>
            <p:cNvSpPr txBox="1"/>
            <p:nvPr/>
          </p:nvSpPr>
          <p:spPr>
            <a:xfrm>
              <a:off x="-95251" y="3533877"/>
              <a:ext cx="8882231" cy="1414013"/>
            </a:xfrm>
            <a:prstGeom prst="rect">
              <a:avLst/>
            </a:prstGeom>
          </p:spPr>
          <p:txBody>
            <a:bodyPr wrap="square" lIns="0" tIns="0" rIns="0" bIns="0" rtlCol="0" anchor="t">
              <a:spAutoFit/>
            </a:bodyPr>
            <a:lstStyle/>
            <a:p>
              <a:pPr marL="0" lvl="1" indent="0" algn="l">
                <a:lnSpc>
                  <a:spcPts val="2940"/>
                </a:lnSpc>
                <a:spcBef>
                  <a:spcPct val="0"/>
                </a:spcBef>
              </a:pPr>
              <a:r>
                <a:rPr lang="en-IN" sz="2800" dirty="0" smtClean="0">
                  <a:solidFill>
                    <a:srgbClr val="191919"/>
                  </a:solidFill>
                  <a:latin typeface="Telegraf"/>
                </a:rPr>
                <a:t>We have created our own dataset and after filtering the data we trained the model using RNN  and then integrated python code with android using Chaquopy (Python SDK for Android)</a:t>
              </a:r>
              <a:endParaRPr lang="en-US" sz="2800" u="none" dirty="0">
                <a:solidFill>
                  <a:srgbClr val="191919"/>
                </a:solidFill>
                <a:latin typeface="Telegraf"/>
              </a:endParaRPr>
            </a:p>
          </p:txBody>
        </p:sp>
      </p:grpSp>
      <p:pic>
        <p:nvPicPr>
          <p:cNvPr id="13" name="Picture 13"/>
          <p:cNvPicPr>
            <a:picLocks noChangeAspect="1"/>
          </p:cNvPicPr>
          <p:nvPr/>
        </p:nvPicPr>
        <p:blipFill>
          <a:blip r:embed="rId2"/>
          <a:srcRect/>
          <a:stretch>
            <a:fillRect/>
          </a:stretch>
        </p:blipFill>
        <p:spPr>
          <a:xfrm>
            <a:off x="16455703" y="865655"/>
            <a:ext cx="803597" cy="355044"/>
          </a:xfrm>
          <a:prstGeom prst="rect">
            <a:avLst/>
          </a:prstGeom>
        </p:spPr>
      </p:pic>
      <p:pic>
        <p:nvPicPr>
          <p:cNvPr id="15" name="Picture 14" descr="Importance-of-Artificial-Intelligence.jpeg"/>
          <p:cNvPicPr>
            <a:picLocks noChangeAspect="1"/>
          </p:cNvPicPr>
          <p:nvPr/>
        </p:nvPicPr>
        <p:blipFill>
          <a:blip r:embed="rId3"/>
          <a:stretch>
            <a:fillRect/>
          </a:stretch>
        </p:blipFill>
        <p:spPr>
          <a:xfrm>
            <a:off x="7643802" y="2071665"/>
            <a:ext cx="9763140" cy="7310459"/>
          </a:xfrm>
          <a:prstGeom prst="rect">
            <a:avLst/>
          </a:prstGeom>
        </p:spPr>
      </p:pic>
      <p:sp>
        <p:nvSpPr>
          <p:cNvPr id="14" name="TextBox 9"/>
          <p:cNvSpPr txBox="1"/>
          <p:nvPr/>
        </p:nvSpPr>
        <p:spPr>
          <a:xfrm>
            <a:off x="857192" y="9640400"/>
            <a:ext cx="7500990" cy="218008"/>
          </a:xfrm>
          <a:prstGeom prst="rect">
            <a:avLst/>
          </a:prstGeom>
          <a:noFill/>
        </p:spPr>
        <p:txBody>
          <a:bodyPr wrap="square" lIns="0" tIns="0" rIns="0" bIns="0" rtlCol="0" anchor="t">
            <a:spAutoFit/>
          </a:bodyPr>
          <a:lstStyle/>
          <a:p>
            <a:pPr marL="0" lvl="0" indent="0" algn="ctr">
              <a:lnSpc>
                <a:spcPts val="1680"/>
              </a:lnSpc>
              <a:spcBef>
                <a:spcPct val="0"/>
              </a:spcBef>
            </a:pPr>
            <a:r>
              <a:rPr lang="en-IN" spc="140" dirty="0" smtClean="0">
                <a:solidFill>
                  <a:srgbClr val="D6FED8"/>
                </a:solidFill>
                <a:latin typeface="Telegraf Medium"/>
              </a:rPr>
              <a:t>Personality Test –By Three-rrific-Coders</a:t>
            </a:r>
            <a:endParaRPr lang="en-US" u="none" spc="140" dirty="0">
              <a:solidFill>
                <a:srgbClr val="D6FED8"/>
              </a:solidFill>
              <a:latin typeface="Telegraf Medium"/>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285688" y="428592"/>
            <a:ext cx="18002312"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IN" sz="6000" b="1" dirty="0" smtClean="0"/>
              <a:t>Machine Learning Libraries Used </a:t>
            </a:r>
            <a:endParaRPr lang="en-US" sz="6000" b="1" dirty="0"/>
          </a:p>
        </p:txBody>
      </p:sp>
      <p:pic>
        <p:nvPicPr>
          <p:cNvPr id="5" name="Picture 4" descr="Screenshot (180) (1).png"/>
          <p:cNvPicPr>
            <a:picLocks noChangeAspect="1"/>
          </p:cNvPicPr>
          <p:nvPr/>
        </p:nvPicPr>
        <p:blipFill>
          <a:blip r:embed="rId2"/>
          <a:srcRect l="8272" t="12890" r="6625" b="22656"/>
          <a:stretch>
            <a:fillRect/>
          </a:stretch>
        </p:blipFill>
        <p:spPr>
          <a:xfrm>
            <a:off x="71374" y="1571600"/>
            <a:ext cx="18119275" cy="8358246"/>
          </a:xfrm>
          <a:prstGeom prst="rect">
            <a:avLst/>
          </a:prstGeom>
        </p:spPr>
      </p:pic>
      <p:sp>
        <p:nvSpPr>
          <p:cNvPr id="4" name="TextBox 9"/>
          <p:cNvSpPr txBox="1"/>
          <p:nvPr/>
        </p:nvSpPr>
        <p:spPr>
          <a:xfrm>
            <a:off x="5429224" y="9997590"/>
            <a:ext cx="7500990" cy="218008"/>
          </a:xfrm>
          <a:prstGeom prst="rect">
            <a:avLst/>
          </a:prstGeom>
          <a:noFill/>
        </p:spPr>
        <p:txBody>
          <a:bodyPr wrap="square" lIns="0" tIns="0" rIns="0" bIns="0" rtlCol="0" anchor="t">
            <a:spAutoFit/>
          </a:bodyPr>
          <a:lstStyle/>
          <a:p>
            <a:pPr marL="0" lvl="0" indent="0" algn="ctr">
              <a:lnSpc>
                <a:spcPts val="1680"/>
              </a:lnSpc>
              <a:spcBef>
                <a:spcPct val="0"/>
              </a:spcBef>
            </a:pPr>
            <a:r>
              <a:rPr lang="en-IN" spc="140" dirty="0" smtClean="0">
                <a:solidFill>
                  <a:srgbClr val="D6FED8"/>
                </a:solidFill>
                <a:latin typeface="Telegraf Medium"/>
              </a:rPr>
              <a:t>Personality Test –By Three-rrific-Coders</a:t>
            </a:r>
            <a:endParaRPr lang="en-US" u="none" spc="140" dirty="0">
              <a:solidFill>
                <a:srgbClr val="D6FED8"/>
              </a:solidFill>
              <a:latin typeface="Telegraf Medium"/>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642878" y="585585"/>
            <a:ext cx="17145120"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IN" sz="7200" b="1" dirty="0" smtClean="0"/>
              <a:t>MODEL DESCRIPTION</a:t>
            </a:r>
            <a:endParaRPr lang="en-US" sz="7200" b="1" dirty="0"/>
          </a:p>
        </p:txBody>
      </p:sp>
      <p:pic>
        <p:nvPicPr>
          <p:cNvPr id="4" name="Picture 3" descr="WhatsApp Image 2020-09-17 at 9.53.44 PM.jpeg"/>
          <p:cNvPicPr>
            <a:picLocks noChangeAspect="1"/>
          </p:cNvPicPr>
          <p:nvPr/>
        </p:nvPicPr>
        <p:blipFill>
          <a:blip r:embed="rId2"/>
          <a:srcRect l="8133" t="12229" r="8052"/>
          <a:stretch>
            <a:fillRect/>
          </a:stretch>
        </p:blipFill>
        <p:spPr>
          <a:xfrm>
            <a:off x="571440" y="1756498"/>
            <a:ext cx="17287996" cy="8530538"/>
          </a:xfrm>
          <a:prstGeom prst="rect">
            <a:avLst/>
          </a:prstGeom>
        </p:spPr>
      </p:pic>
      <p:sp>
        <p:nvSpPr>
          <p:cNvPr id="5" name="TextBox 9"/>
          <p:cNvSpPr txBox="1"/>
          <p:nvPr/>
        </p:nvSpPr>
        <p:spPr>
          <a:xfrm>
            <a:off x="10358446" y="9929846"/>
            <a:ext cx="7500990" cy="218008"/>
          </a:xfrm>
          <a:prstGeom prst="rect">
            <a:avLst/>
          </a:prstGeom>
          <a:noFill/>
        </p:spPr>
        <p:txBody>
          <a:bodyPr wrap="square" lIns="0" tIns="0" rIns="0" bIns="0" rtlCol="0" anchor="t">
            <a:spAutoFit/>
          </a:bodyPr>
          <a:lstStyle/>
          <a:p>
            <a:pPr marL="0" lvl="0" indent="0" algn="ctr">
              <a:lnSpc>
                <a:spcPts val="1680"/>
              </a:lnSpc>
              <a:spcBef>
                <a:spcPct val="0"/>
              </a:spcBef>
            </a:pPr>
            <a:r>
              <a:rPr lang="en-IN" spc="140" dirty="0" smtClean="0">
                <a:latin typeface="Telegraf Medium"/>
              </a:rPr>
              <a:t>Personality Test –By Three-rrific-Coders</a:t>
            </a:r>
            <a:endParaRPr lang="en-US" u="none" spc="140" dirty="0">
              <a:latin typeface="Telegraf Medium"/>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download.jpg"/>
          <p:cNvPicPr>
            <a:picLocks noChangeAspect="1"/>
          </p:cNvPicPr>
          <p:nvPr/>
        </p:nvPicPr>
        <p:blipFill>
          <a:blip r:embed="rId2"/>
          <a:srcRect l="17751" t="2069" r="20930"/>
          <a:stretch>
            <a:fillRect/>
          </a:stretch>
        </p:blipFill>
        <p:spPr>
          <a:xfrm>
            <a:off x="12223875" y="2357418"/>
            <a:ext cx="5849875" cy="4000528"/>
          </a:xfrm>
          <a:prstGeom prst="rect">
            <a:avLst/>
          </a:prstGeom>
        </p:spPr>
      </p:pic>
      <p:pic>
        <p:nvPicPr>
          <p:cNvPr id="2" name="Picture 4" descr="Chaquopy: Python 3 for Android – Apps on Google Play"/>
          <p:cNvPicPr>
            <a:picLocks noChangeAspect="1" noChangeArrowheads="1"/>
          </p:cNvPicPr>
          <p:nvPr/>
        </p:nvPicPr>
        <p:blipFill>
          <a:blip r:embed="rId3"/>
          <a:srcRect/>
          <a:stretch>
            <a:fillRect/>
          </a:stretch>
        </p:blipFill>
        <p:spPr bwMode="auto">
          <a:xfrm>
            <a:off x="8143868" y="3143236"/>
            <a:ext cx="3805230" cy="1858022"/>
          </a:xfrm>
          <a:prstGeom prst="rect">
            <a:avLst/>
          </a:prstGeom>
          <a:noFill/>
        </p:spPr>
      </p:pic>
      <p:grpSp>
        <p:nvGrpSpPr>
          <p:cNvPr id="6" name="Group 6"/>
          <p:cNvGrpSpPr/>
          <p:nvPr/>
        </p:nvGrpSpPr>
        <p:grpSpPr>
          <a:xfrm>
            <a:off x="571440" y="2000228"/>
            <a:ext cx="7429551" cy="3819602"/>
            <a:chOff x="0" y="0"/>
            <a:chExt cx="6197671" cy="1619895"/>
          </a:xfrm>
          <a:solidFill>
            <a:srgbClr val="D6FED8"/>
          </a:solidFill>
        </p:grpSpPr>
        <p:sp>
          <p:nvSpPr>
            <p:cNvPr id="7" name="Freeform 7"/>
            <p:cNvSpPr/>
            <p:nvPr/>
          </p:nvSpPr>
          <p:spPr>
            <a:xfrm>
              <a:off x="0" y="0"/>
              <a:ext cx="6197672" cy="1619895"/>
            </a:xfrm>
            <a:custGeom>
              <a:avLst/>
              <a:gdLst/>
              <a:ahLst/>
              <a:cxnLst/>
              <a:rect l="l" t="t" r="r" b="b"/>
              <a:pathLst>
                <a:path w="6197672" h="1619895">
                  <a:moveTo>
                    <a:pt x="6073211" y="1619895"/>
                  </a:moveTo>
                  <a:lnTo>
                    <a:pt x="124460" y="1619895"/>
                  </a:lnTo>
                  <a:cubicBezTo>
                    <a:pt x="55880" y="1619895"/>
                    <a:pt x="0" y="1564015"/>
                    <a:pt x="0" y="1495435"/>
                  </a:cubicBezTo>
                  <a:lnTo>
                    <a:pt x="0" y="124460"/>
                  </a:lnTo>
                  <a:cubicBezTo>
                    <a:pt x="0" y="55880"/>
                    <a:pt x="55880" y="0"/>
                    <a:pt x="124460" y="0"/>
                  </a:cubicBezTo>
                  <a:lnTo>
                    <a:pt x="6073211" y="0"/>
                  </a:lnTo>
                  <a:cubicBezTo>
                    <a:pt x="6141791" y="0"/>
                    <a:pt x="6197672" y="55880"/>
                    <a:pt x="6197672" y="124460"/>
                  </a:cubicBezTo>
                  <a:lnTo>
                    <a:pt x="6197672" y="1495435"/>
                  </a:lnTo>
                  <a:cubicBezTo>
                    <a:pt x="6197672" y="1564015"/>
                    <a:pt x="6141791" y="1619895"/>
                    <a:pt x="6073211" y="1619895"/>
                  </a:cubicBezTo>
                  <a:close/>
                </a:path>
              </a:pathLst>
            </a:custGeom>
            <a:grpFill/>
          </p:spPr>
        </p:sp>
      </p:grpSp>
      <p:sp>
        <p:nvSpPr>
          <p:cNvPr id="15" name="TextBox 15"/>
          <p:cNvSpPr txBox="1"/>
          <p:nvPr/>
        </p:nvSpPr>
        <p:spPr>
          <a:xfrm>
            <a:off x="12826390" y="7358081"/>
            <a:ext cx="4318666" cy="397545"/>
          </a:xfrm>
          <a:prstGeom prst="rect">
            <a:avLst/>
          </a:prstGeom>
        </p:spPr>
        <p:txBody>
          <a:bodyPr lIns="0" tIns="0" rIns="0" bIns="0" rtlCol="0" anchor="t">
            <a:spAutoFit/>
          </a:bodyPr>
          <a:lstStyle/>
          <a:p>
            <a:pPr>
              <a:lnSpc>
                <a:spcPts val="3120"/>
              </a:lnSpc>
            </a:pPr>
            <a:r>
              <a:rPr lang="en-IN" sz="2600" dirty="0" smtClean="0">
                <a:solidFill>
                  <a:srgbClr val="FFFFFF"/>
                </a:solidFill>
                <a:latin typeface="Telegraf Bold"/>
              </a:rPr>
              <a:t>Chaquopy</a:t>
            </a:r>
            <a:endParaRPr lang="en-US" sz="2600" dirty="0">
              <a:solidFill>
                <a:srgbClr val="FFFFFF"/>
              </a:solidFill>
              <a:latin typeface="Telegraf Bold"/>
            </a:endParaRPr>
          </a:p>
        </p:txBody>
      </p:sp>
      <p:sp>
        <p:nvSpPr>
          <p:cNvPr id="16" name="TextBox 16"/>
          <p:cNvSpPr txBox="1"/>
          <p:nvPr/>
        </p:nvSpPr>
        <p:spPr>
          <a:xfrm>
            <a:off x="1000068" y="2285980"/>
            <a:ext cx="9580404" cy="433580"/>
          </a:xfrm>
          <a:prstGeom prst="rect">
            <a:avLst/>
          </a:prstGeom>
        </p:spPr>
        <p:txBody>
          <a:bodyPr wrap="square" lIns="0" tIns="0" rIns="0" bIns="0" rtlCol="0" anchor="t">
            <a:spAutoFit/>
          </a:bodyPr>
          <a:lstStyle/>
          <a:p>
            <a:pPr>
              <a:lnSpc>
                <a:spcPts val="3120"/>
              </a:lnSpc>
            </a:pPr>
            <a:r>
              <a:rPr lang="en-IN" sz="4000" b="1" u="sng" dirty="0" smtClean="0">
                <a:solidFill>
                  <a:srgbClr val="191919"/>
                </a:solidFill>
                <a:latin typeface="Arial Black" pitchFamily="34" charset="0"/>
                <a:cs typeface="Times New Roman" pitchFamily="18" charset="0"/>
              </a:rPr>
              <a:t>Android </a:t>
            </a:r>
            <a:endParaRPr lang="en-US" sz="4000" b="1" u="sng" dirty="0">
              <a:solidFill>
                <a:srgbClr val="191919"/>
              </a:solidFill>
              <a:latin typeface="Arial Black" pitchFamily="34" charset="0"/>
              <a:cs typeface="Times New Roman" pitchFamily="18" charset="0"/>
            </a:endParaRPr>
          </a:p>
        </p:txBody>
      </p:sp>
      <p:sp>
        <p:nvSpPr>
          <p:cNvPr id="18" name="TextBox 18"/>
          <p:cNvSpPr txBox="1"/>
          <p:nvPr/>
        </p:nvSpPr>
        <p:spPr>
          <a:xfrm>
            <a:off x="1028700" y="903755"/>
            <a:ext cx="12848453" cy="794192"/>
          </a:xfrm>
          <a:prstGeom prst="rect">
            <a:avLst/>
          </a:prstGeom>
        </p:spPr>
        <p:txBody>
          <a:bodyPr lIns="0" tIns="0" rIns="0" bIns="0" rtlCol="0" anchor="t">
            <a:spAutoFit/>
          </a:bodyPr>
          <a:lstStyle/>
          <a:p>
            <a:pPr marL="0" lvl="0" indent="0" algn="l">
              <a:lnSpc>
                <a:spcPts val="5600"/>
              </a:lnSpc>
            </a:pPr>
            <a:r>
              <a:rPr lang="en-IN" sz="8000" b="1" dirty="0" smtClean="0">
                <a:solidFill>
                  <a:srgbClr val="191919"/>
                </a:solidFill>
                <a:latin typeface="Eras Bold ITC" pitchFamily="34" charset="0"/>
              </a:rPr>
              <a:t>Technology Platform</a:t>
            </a:r>
            <a:endParaRPr lang="en-US" sz="8000" b="1" dirty="0">
              <a:solidFill>
                <a:srgbClr val="191919"/>
              </a:solidFill>
              <a:latin typeface="Eras Bold ITC" pitchFamily="34" charset="0"/>
            </a:endParaRPr>
          </a:p>
        </p:txBody>
      </p:sp>
      <p:pic>
        <p:nvPicPr>
          <p:cNvPr id="19" name="Picture 19"/>
          <p:cNvPicPr>
            <a:picLocks noChangeAspect="1"/>
          </p:cNvPicPr>
          <p:nvPr/>
        </p:nvPicPr>
        <p:blipFill>
          <a:blip r:embed="rId4"/>
          <a:srcRect/>
          <a:stretch>
            <a:fillRect/>
          </a:stretch>
        </p:blipFill>
        <p:spPr>
          <a:xfrm>
            <a:off x="16455703" y="865655"/>
            <a:ext cx="803597" cy="355044"/>
          </a:xfrm>
          <a:prstGeom prst="rect">
            <a:avLst/>
          </a:prstGeom>
        </p:spPr>
      </p:pic>
      <p:sp>
        <p:nvSpPr>
          <p:cNvPr id="21" name="TextBox 20"/>
          <p:cNvSpPr txBox="1"/>
          <p:nvPr/>
        </p:nvSpPr>
        <p:spPr>
          <a:xfrm>
            <a:off x="785754" y="2928922"/>
            <a:ext cx="6665607" cy="2873222"/>
          </a:xfrm>
          <a:prstGeom prst="rect">
            <a:avLst/>
          </a:prstGeom>
          <a:noFill/>
        </p:spPr>
        <p:txBody>
          <a:bodyPr wrap="square" rtlCol="0">
            <a:spAutoFit/>
          </a:bodyPr>
          <a:lstStyle/>
          <a:p>
            <a:pPr marL="36000">
              <a:lnSpc>
                <a:spcPct val="50000"/>
              </a:lnSpc>
              <a:spcBef>
                <a:spcPts val="600"/>
              </a:spcBef>
              <a:spcAft>
                <a:spcPts val="600"/>
              </a:spcAft>
            </a:pPr>
            <a:r>
              <a:rPr lang="en-IN" sz="4800" b="1" dirty="0" smtClean="0">
                <a:solidFill>
                  <a:srgbClr val="191919"/>
                </a:solidFill>
                <a:latin typeface="Adobe Arabic" pitchFamily="18" charset="-78"/>
                <a:cs typeface="Adobe Arabic" pitchFamily="18" charset="-78"/>
              </a:rPr>
              <a:t>Software : </a:t>
            </a:r>
            <a:r>
              <a:rPr lang="en-IN" sz="4800" dirty="0" smtClean="0">
                <a:solidFill>
                  <a:srgbClr val="191919"/>
                </a:solidFill>
                <a:latin typeface="Adobe Arabic" pitchFamily="18" charset="-78"/>
                <a:cs typeface="Adobe Arabic" pitchFamily="18" charset="-78"/>
              </a:rPr>
              <a:t>Android Studio</a:t>
            </a:r>
          </a:p>
          <a:p>
            <a:pPr marL="36000">
              <a:lnSpc>
                <a:spcPct val="50000"/>
              </a:lnSpc>
              <a:spcBef>
                <a:spcPts val="600"/>
              </a:spcBef>
              <a:spcAft>
                <a:spcPts val="600"/>
              </a:spcAft>
            </a:pPr>
            <a:r>
              <a:rPr lang="en-IN" sz="4800" b="1" dirty="0" smtClean="0">
                <a:solidFill>
                  <a:srgbClr val="191919"/>
                </a:solidFill>
                <a:latin typeface="Adobe Arabic" pitchFamily="18" charset="-78"/>
                <a:cs typeface="Adobe Arabic" pitchFamily="18" charset="-78"/>
              </a:rPr>
              <a:t>Developing Language : </a:t>
            </a:r>
            <a:r>
              <a:rPr lang="en-IN" sz="4800" dirty="0" smtClean="0">
                <a:solidFill>
                  <a:srgbClr val="191919"/>
                </a:solidFill>
                <a:latin typeface="Adobe Arabic" pitchFamily="18" charset="-78"/>
                <a:cs typeface="Adobe Arabic" pitchFamily="18" charset="-78"/>
              </a:rPr>
              <a:t>Java</a:t>
            </a:r>
          </a:p>
          <a:p>
            <a:pPr marL="36000">
              <a:lnSpc>
                <a:spcPct val="50000"/>
              </a:lnSpc>
              <a:spcBef>
                <a:spcPts val="600"/>
              </a:spcBef>
              <a:spcAft>
                <a:spcPts val="600"/>
              </a:spcAft>
            </a:pPr>
            <a:r>
              <a:rPr lang="en-IN" sz="4800" b="1" dirty="0" smtClean="0">
                <a:solidFill>
                  <a:srgbClr val="191919"/>
                </a:solidFill>
                <a:latin typeface="Adobe Arabic" pitchFamily="18" charset="-78"/>
                <a:cs typeface="Adobe Arabic" pitchFamily="18" charset="-78"/>
              </a:rPr>
              <a:t>Interface Language : </a:t>
            </a:r>
            <a:r>
              <a:rPr lang="en-IN" sz="4800" dirty="0" smtClean="0">
                <a:solidFill>
                  <a:srgbClr val="191919"/>
                </a:solidFill>
                <a:latin typeface="Adobe Arabic" pitchFamily="18" charset="-78"/>
                <a:cs typeface="Adobe Arabic" pitchFamily="18" charset="-78"/>
              </a:rPr>
              <a:t>XML</a:t>
            </a:r>
          </a:p>
          <a:p>
            <a:pPr marL="36000">
              <a:lnSpc>
                <a:spcPct val="50000"/>
              </a:lnSpc>
              <a:spcBef>
                <a:spcPts val="600"/>
              </a:spcBef>
              <a:spcAft>
                <a:spcPts val="600"/>
              </a:spcAft>
            </a:pPr>
            <a:r>
              <a:rPr lang="en-IN" sz="4800" b="1" dirty="0" smtClean="0">
                <a:solidFill>
                  <a:srgbClr val="191919"/>
                </a:solidFill>
                <a:latin typeface="Adobe Arabic" pitchFamily="18" charset="-78"/>
                <a:cs typeface="Adobe Arabic" pitchFamily="18" charset="-78"/>
              </a:rPr>
              <a:t>Android API Level : </a:t>
            </a:r>
            <a:r>
              <a:rPr lang="en-IN" sz="4800" dirty="0" smtClean="0">
                <a:solidFill>
                  <a:srgbClr val="191919"/>
                </a:solidFill>
                <a:latin typeface="Adobe Arabic" pitchFamily="18" charset="-78"/>
                <a:cs typeface="Adobe Arabic" pitchFamily="18" charset="-78"/>
              </a:rPr>
              <a:t>21 and Above</a:t>
            </a:r>
          </a:p>
          <a:p>
            <a:pPr marL="36000">
              <a:lnSpc>
                <a:spcPct val="50000"/>
              </a:lnSpc>
              <a:spcBef>
                <a:spcPts val="600"/>
              </a:spcBef>
              <a:spcAft>
                <a:spcPts val="600"/>
              </a:spcAft>
            </a:pPr>
            <a:r>
              <a:rPr lang="en-IN" sz="4800" b="1" dirty="0" smtClean="0">
                <a:solidFill>
                  <a:srgbClr val="191919"/>
                </a:solidFill>
                <a:latin typeface="Adobe Arabic" pitchFamily="18" charset="-78"/>
                <a:cs typeface="Adobe Arabic" pitchFamily="18" charset="-78"/>
              </a:rPr>
              <a:t>Database : </a:t>
            </a:r>
            <a:r>
              <a:rPr lang="en-IN" sz="4800" dirty="0" smtClean="0">
                <a:solidFill>
                  <a:srgbClr val="191919"/>
                </a:solidFill>
                <a:latin typeface="Adobe Arabic" pitchFamily="18" charset="-78"/>
                <a:cs typeface="Adobe Arabic" pitchFamily="18" charset="-78"/>
              </a:rPr>
              <a:t>SQLite</a:t>
            </a:r>
          </a:p>
          <a:p>
            <a:pPr marL="36000">
              <a:lnSpc>
                <a:spcPct val="50000"/>
              </a:lnSpc>
              <a:spcBef>
                <a:spcPts val="600"/>
              </a:spcBef>
              <a:spcAft>
                <a:spcPts val="600"/>
              </a:spcAft>
            </a:pPr>
            <a:endParaRPr lang="en-US" dirty="0"/>
          </a:p>
        </p:txBody>
      </p:sp>
      <p:grpSp>
        <p:nvGrpSpPr>
          <p:cNvPr id="23" name="Group 6"/>
          <p:cNvGrpSpPr/>
          <p:nvPr/>
        </p:nvGrpSpPr>
        <p:grpSpPr>
          <a:xfrm>
            <a:off x="9715504" y="6215070"/>
            <a:ext cx="8286808" cy="3819602"/>
            <a:chOff x="0" y="0"/>
            <a:chExt cx="6197671" cy="1619895"/>
          </a:xfrm>
          <a:solidFill>
            <a:srgbClr val="D6FED8"/>
          </a:solidFill>
        </p:grpSpPr>
        <p:sp>
          <p:nvSpPr>
            <p:cNvPr id="24" name="Freeform 7"/>
            <p:cNvSpPr/>
            <p:nvPr/>
          </p:nvSpPr>
          <p:spPr>
            <a:xfrm>
              <a:off x="0" y="0"/>
              <a:ext cx="6197672" cy="1619895"/>
            </a:xfrm>
            <a:custGeom>
              <a:avLst/>
              <a:gdLst/>
              <a:ahLst/>
              <a:cxnLst/>
              <a:rect l="l" t="t" r="r" b="b"/>
              <a:pathLst>
                <a:path w="6197672" h="1619895">
                  <a:moveTo>
                    <a:pt x="6073211" y="1619895"/>
                  </a:moveTo>
                  <a:lnTo>
                    <a:pt x="124460" y="1619895"/>
                  </a:lnTo>
                  <a:cubicBezTo>
                    <a:pt x="55880" y="1619895"/>
                    <a:pt x="0" y="1564015"/>
                    <a:pt x="0" y="1495435"/>
                  </a:cubicBezTo>
                  <a:lnTo>
                    <a:pt x="0" y="124460"/>
                  </a:lnTo>
                  <a:cubicBezTo>
                    <a:pt x="0" y="55880"/>
                    <a:pt x="55880" y="0"/>
                    <a:pt x="124460" y="0"/>
                  </a:cubicBezTo>
                  <a:lnTo>
                    <a:pt x="6073211" y="0"/>
                  </a:lnTo>
                  <a:cubicBezTo>
                    <a:pt x="6141791" y="0"/>
                    <a:pt x="6197672" y="55880"/>
                    <a:pt x="6197672" y="124460"/>
                  </a:cubicBezTo>
                  <a:lnTo>
                    <a:pt x="6197672" y="1495435"/>
                  </a:lnTo>
                  <a:cubicBezTo>
                    <a:pt x="6197672" y="1564015"/>
                    <a:pt x="6141791" y="1619895"/>
                    <a:pt x="6073211" y="1619895"/>
                  </a:cubicBezTo>
                  <a:close/>
                </a:path>
              </a:pathLst>
            </a:custGeom>
            <a:grpFill/>
          </p:spPr>
        </p:sp>
      </p:grpSp>
      <p:sp>
        <p:nvSpPr>
          <p:cNvPr id="25" name="TextBox 16"/>
          <p:cNvSpPr txBox="1"/>
          <p:nvPr/>
        </p:nvSpPr>
        <p:spPr>
          <a:xfrm>
            <a:off x="11715768" y="6715136"/>
            <a:ext cx="6357982" cy="397545"/>
          </a:xfrm>
          <a:prstGeom prst="rect">
            <a:avLst/>
          </a:prstGeom>
        </p:spPr>
        <p:txBody>
          <a:bodyPr wrap="square" lIns="0" tIns="0" rIns="0" bIns="0" rtlCol="0" anchor="t">
            <a:spAutoFit/>
          </a:bodyPr>
          <a:lstStyle/>
          <a:p>
            <a:pPr>
              <a:lnSpc>
                <a:spcPts val="3120"/>
              </a:lnSpc>
            </a:pPr>
            <a:r>
              <a:rPr lang="en-IN" sz="4000" b="1" u="sng" dirty="0" smtClean="0">
                <a:solidFill>
                  <a:srgbClr val="191919"/>
                </a:solidFill>
                <a:latin typeface="Arial Black" pitchFamily="34" charset="0"/>
                <a:cs typeface="Times New Roman" pitchFamily="18" charset="0"/>
              </a:rPr>
              <a:t>Artificial Intelligence</a:t>
            </a:r>
            <a:endParaRPr lang="en-US" sz="4000" b="1" u="sng" dirty="0">
              <a:solidFill>
                <a:srgbClr val="191919"/>
              </a:solidFill>
              <a:latin typeface="Arial Black" pitchFamily="34" charset="0"/>
              <a:cs typeface="Times New Roman" pitchFamily="18" charset="0"/>
            </a:endParaRPr>
          </a:p>
        </p:txBody>
      </p:sp>
      <p:sp>
        <p:nvSpPr>
          <p:cNvPr id="26" name="TextBox 25"/>
          <p:cNvSpPr txBox="1"/>
          <p:nvPr/>
        </p:nvSpPr>
        <p:spPr>
          <a:xfrm>
            <a:off x="10287008" y="7944758"/>
            <a:ext cx="7572428" cy="1826782"/>
          </a:xfrm>
          <a:prstGeom prst="rect">
            <a:avLst/>
          </a:prstGeom>
          <a:noFill/>
        </p:spPr>
        <p:txBody>
          <a:bodyPr wrap="square" rtlCol="0">
            <a:spAutoFit/>
          </a:bodyPr>
          <a:lstStyle/>
          <a:p>
            <a:pPr marL="36000">
              <a:lnSpc>
                <a:spcPct val="50000"/>
              </a:lnSpc>
              <a:spcBef>
                <a:spcPts val="600"/>
              </a:spcBef>
              <a:spcAft>
                <a:spcPts val="600"/>
              </a:spcAft>
            </a:pPr>
            <a:r>
              <a:rPr lang="en-IN" sz="4800" b="1" dirty="0" smtClean="0">
                <a:solidFill>
                  <a:srgbClr val="191919"/>
                </a:solidFill>
                <a:latin typeface="Adobe Arabic" pitchFamily="18" charset="-78"/>
                <a:cs typeface="Adobe Arabic" pitchFamily="18" charset="-78"/>
              </a:rPr>
              <a:t>Software : </a:t>
            </a:r>
            <a:r>
              <a:rPr lang="en-IN" sz="4800" dirty="0" smtClean="0">
                <a:solidFill>
                  <a:srgbClr val="191919"/>
                </a:solidFill>
                <a:latin typeface="Adobe Arabic" pitchFamily="18" charset="-78"/>
                <a:cs typeface="Adobe Arabic" pitchFamily="18" charset="-78"/>
              </a:rPr>
              <a:t>Anaconda Jupyter Notebook</a:t>
            </a:r>
          </a:p>
          <a:p>
            <a:pPr marL="36000">
              <a:lnSpc>
                <a:spcPct val="50000"/>
              </a:lnSpc>
              <a:spcBef>
                <a:spcPts val="600"/>
              </a:spcBef>
              <a:spcAft>
                <a:spcPts val="600"/>
              </a:spcAft>
            </a:pPr>
            <a:r>
              <a:rPr lang="en-IN" sz="4800" b="1" dirty="0" smtClean="0">
                <a:solidFill>
                  <a:srgbClr val="191919"/>
                </a:solidFill>
                <a:latin typeface="Adobe Arabic" pitchFamily="18" charset="-78"/>
                <a:cs typeface="Adobe Arabic" pitchFamily="18" charset="-78"/>
              </a:rPr>
              <a:t>Developing Language : </a:t>
            </a:r>
            <a:r>
              <a:rPr lang="en-IN" sz="4800" dirty="0" smtClean="0">
                <a:solidFill>
                  <a:srgbClr val="191919"/>
                </a:solidFill>
                <a:latin typeface="Adobe Arabic" pitchFamily="18" charset="-78"/>
                <a:cs typeface="Adobe Arabic" pitchFamily="18" charset="-78"/>
              </a:rPr>
              <a:t>Python</a:t>
            </a:r>
          </a:p>
          <a:p>
            <a:pPr marL="36000">
              <a:lnSpc>
                <a:spcPct val="50000"/>
              </a:lnSpc>
              <a:spcBef>
                <a:spcPts val="600"/>
              </a:spcBef>
              <a:spcAft>
                <a:spcPts val="600"/>
              </a:spcAft>
            </a:pPr>
            <a:r>
              <a:rPr lang="en-IN" sz="4800" b="1" dirty="0" smtClean="0">
                <a:solidFill>
                  <a:srgbClr val="191919"/>
                </a:solidFill>
                <a:latin typeface="Adobe Arabic" pitchFamily="18" charset="-78"/>
                <a:cs typeface="Adobe Arabic" pitchFamily="18" charset="-78"/>
              </a:rPr>
              <a:t>ML Framework : </a:t>
            </a:r>
            <a:r>
              <a:rPr lang="en-IN" sz="4800" dirty="0" smtClean="0">
                <a:solidFill>
                  <a:srgbClr val="191919"/>
                </a:solidFill>
                <a:latin typeface="Adobe Arabic" pitchFamily="18" charset="-78"/>
                <a:cs typeface="Adobe Arabic" pitchFamily="18" charset="-78"/>
              </a:rPr>
              <a:t>Tensorflow, Keras</a:t>
            </a:r>
          </a:p>
          <a:p>
            <a:pPr marL="36000">
              <a:lnSpc>
                <a:spcPct val="50000"/>
              </a:lnSpc>
              <a:spcBef>
                <a:spcPts val="600"/>
              </a:spcBef>
              <a:spcAft>
                <a:spcPts val="600"/>
              </a:spcAft>
            </a:pPr>
            <a:endParaRPr lang="en-US" dirty="0"/>
          </a:p>
        </p:txBody>
      </p:sp>
      <p:grpSp>
        <p:nvGrpSpPr>
          <p:cNvPr id="4" name="Group 4"/>
          <p:cNvGrpSpPr/>
          <p:nvPr/>
        </p:nvGrpSpPr>
        <p:grpSpPr>
          <a:xfrm>
            <a:off x="5929290" y="4755038"/>
            <a:ext cx="5715040" cy="2960230"/>
            <a:chOff x="0" y="0"/>
            <a:chExt cx="3128708" cy="1619895"/>
          </a:xfrm>
        </p:grpSpPr>
        <p:sp>
          <p:nvSpPr>
            <p:cNvPr id="5" name="Freeform 5"/>
            <p:cNvSpPr/>
            <p:nvPr/>
          </p:nvSpPr>
          <p:spPr>
            <a:xfrm>
              <a:off x="0" y="0"/>
              <a:ext cx="3128708" cy="1619895"/>
            </a:xfrm>
            <a:custGeom>
              <a:avLst/>
              <a:gdLst/>
              <a:ahLst/>
              <a:cxnLst/>
              <a:rect l="l" t="t" r="r" b="b"/>
              <a:pathLst>
                <a:path w="3128708" h="1619895">
                  <a:moveTo>
                    <a:pt x="3004247" y="1619895"/>
                  </a:moveTo>
                  <a:lnTo>
                    <a:pt x="124460" y="1619895"/>
                  </a:lnTo>
                  <a:cubicBezTo>
                    <a:pt x="55880" y="1619895"/>
                    <a:pt x="0" y="1564015"/>
                    <a:pt x="0" y="1495435"/>
                  </a:cubicBezTo>
                  <a:lnTo>
                    <a:pt x="0" y="124460"/>
                  </a:lnTo>
                  <a:cubicBezTo>
                    <a:pt x="0" y="55880"/>
                    <a:pt x="55880" y="0"/>
                    <a:pt x="124460" y="0"/>
                  </a:cubicBezTo>
                  <a:lnTo>
                    <a:pt x="3004248" y="0"/>
                  </a:lnTo>
                  <a:cubicBezTo>
                    <a:pt x="3072828" y="0"/>
                    <a:pt x="3128708" y="55880"/>
                    <a:pt x="3128708" y="124460"/>
                  </a:cubicBezTo>
                  <a:lnTo>
                    <a:pt x="3128708" y="1495435"/>
                  </a:lnTo>
                  <a:cubicBezTo>
                    <a:pt x="3128708" y="1564015"/>
                    <a:pt x="3072828" y="1619895"/>
                    <a:pt x="3004248" y="1619895"/>
                  </a:cubicBezTo>
                  <a:close/>
                </a:path>
              </a:pathLst>
            </a:custGeom>
            <a:solidFill>
              <a:srgbClr val="191919"/>
            </a:solidFill>
          </p:spPr>
        </p:sp>
      </p:grpSp>
      <p:sp>
        <p:nvSpPr>
          <p:cNvPr id="12296" name="AutoShape 8" descr="The Best Features in Android Studio 4.0 Beta | by Wajahat Karim | AndroidPu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2298" name="AutoShape 10" descr="The Best Features in Android Studio 4.0 Beta | by Wajahat Karim | AndroidPu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12300" name="Picture 12" descr="The Best Features in Android Studio 4.0 Beta | by Wajahat Karim | AndroidPub"/>
          <p:cNvPicPr>
            <a:picLocks noChangeAspect="1" noChangeArrowheads="1"/>
          </p:cNvPicPr>
          <p:nvPr/>
        </p:nvPicPr>
        <p:blipFill>
          <a:blip r:embed="rId5"/>
          <a:srcRect/>
          <a:stretch>
            <a:fillRect/>
          </a:stretch>
        </p:blipFill>
        <p:spPr bwMode="auto">
          <a:xfrm>
            <a:off x="214250" y="5429251"/>
            <a:ext cx="5616204" cy="3500463"/>
          </a:xfrm>
          <a:prstGeom prst="rect">
            <a:avLst/>
          </a:prstGeom>
          <a:noFill/>
        </p:spPr>
      </p:pic>
      <p:pic>
        <p:nvPicPr>
          <p:cNvPr id="12292" name="Picture 4" descr="Android App using SQLite Database to Save data in database -  AndroidMines.com"/>
          <p:cNvPicPr>
            <a:picLocks noChangeAspect="1" noChangeArrowheads="1"/>
          </p:cNvPicPr>
          <p:nvPr/>
        </p:nvPicPr>
        <p:blipFill>
          <a:blip r:embed="rId6"/>
          <a:srcRect/>
          <a:stretch>
            <a:fillRect/>
          </a:stretch>
        </p:blipFill>
        <p:spPr bwMode="auto">
          <a:xfrm>
            <a:off x="5286348" y="7929582"/>
            <a:ext cx="3929090" cy="1771100"/>
          </a:xfrm>
          <a:prstGeom prst="rect">
            <a:avLst/>
          </a:prstGeom>
          <a:noFill/>
        </p:spPr>
      </p:pic>
      <p:sp>
        <p:nvSpPr>
          <p:cNvPr id="12302" name="AutoShape 14" descr="How Machine Learning Optimizes the Supply Chain | Blume Globa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2304" name="AutoShape 16" descr="How Machine Learning Optimizes the Supply Chain | Blume Globa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2306" name="AutoShape 18" descr="How Machine Learning Optimizes the Supply Chain | Blume Globa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2308" name="AutoShape 20" descr="How Machine Learning Optimizes the Supply Chain | Blume Globa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2310" name="AutoShape 22" descr="How Machine Learning Optimizes the Supply Chain | Blume Globa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2312" name="AutoShape 24" descr="How Machine Learning Optimizes the Supply Chain | Blume Globa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2314" name="AutoShape 26" descr="How Machine Learning Optimizes the Supply Chain | Blume Globa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2316" name="AutoShape 28" descr="How Machine Learning Optimizes the Supply Chain | Blume Globa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2318" name="AutoShape 30" descr="How Machine Learning Optimizes the Supply Chain | Blume Globa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9" name="TextBox 28"/>
          <p:cNvSpPr txBox="1"/>
          <p:nvPr/>
        </p:nvSpPr>
        <p:spPr>
          <a:xfrm>
            <a:off x="7286612" y="4929186"/>
            <a:ext cx="2541273" cy="769441"/>
          </a:xfrm>
          <a:prstGeom prst="rect">
            <a:avLst/>
          </a:prstGeom>
          <a:noFill/>
        </p:spPr>
        <p:txBody>
          <a:bodyPr wrap="none" rtlCol="0">
            <a:spAutoFit/>
          </a:bodyPr>
          <a:lstStyle/>
          <a:p>
            <a:r>
              <a:rPr lang="en-IN" sz="4400" b="1" dirty="0" smtClean="0">
                <a:solidFill>
                  <a:srgbClr val="D6FED8"/>
                </a:solidFill>
              </a:rPr>
              <a:t>Chaquopy</a:t>
            </a:r>
            <a:endParaRPr lang="en-US" sz="4400" b="1" dirty="0">
              <a:solidFill>
                <a:srgbClr val="D6FED8"/>
              </a:solidFill>
            </a:endParaRPr>
          </a:p>
        </p:txBody>
      </p:sp>
      <p:sp>
        <p:nvSpPr>
          <p:cNvPr id="30" name="TextBox 29"/>
          <p:cNvSpPr txBox="1"/>
          <p:nvPr/>
        </p:nvSpPr>
        <p:spPr>
          <a:xfrm>
            <a:off x="6215042" y="5786442"/>
            <a:ext cx="5214974" cy="2246769"/>
          </a:xfrm>
          <a:prstGeom prst="rect">
            <a:avLst/>
          </a:prstGeom>
          <a:noFill/>
        </p:spPr>
        <p:txBody>
          <a:bodyPr wrap="square" rtlCol="0">
            <a:spAutoFit/>
          </a:bodyPr>
          <a:lstStyle/>
          <a:p>
            <a:r>
              <a:rPr lang="en-US" sz="2800" b="1" dirty="0" smtClean="0">
                <a:solidFill>
                  <a:schemeClr val="bg1"/>
                </a:solidFill>
              </a:rPr>
              <a:t>enables us to freely intermix Python, Java and Kotlin in any app, using whichever language is best for your needs</a:t>
            </a:r>
          </a:p>
          <a:p>
            <a:pPr algn="ctr"/>
            <a:endParaRPr lang="en-US" sz="2800" b="1" dirty="0">
              <a:solidFill>
                <a:schemeClr val="bg1"/>
              </a:solidFill>
            </a:endParaRPr>
          </a:p>
        </p:txBody>
      </p:sp>
      <p:sp>
        <p:nvSpPr>
          <p:cNvPr id="12290" name="AutoShape 2" descr="Chaquopy: Python 3 for Android – Apps on Google Pla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34" name="Picture 33" descr="logopt.png"/>
          <p:cNvPicPr>
            <a:picLocks noChangeAspect="1"/>
          </p:cNvPicPr>
          <p:nvPr/>
        </p:nvPicPr>
        <p:blipFill>
          <a:blip r:embed="rId7"/>
          <a:stretch>
            <a:fillRect/>
          </a:stretch>
        </p:blipFill>
        <p:spPr>
          <a:xfrm>
            <a:off x="16216362" y="142842"/>
            <a:ext cx="1785950" cy="1677854"/>
          </a:xfrm>
          <a:prstGeom prst="ellipse">
            <a:avLst/>
          </a:prstGeom>
          <a:ln>
            <a:noFill/>
          </a:ln>
          <a:effectLst>
            <a:softEdge rad="112500"/>
          </a:effectLst>
        </p:spPr>
      </p:pic>
      <p:sp>
        <p:nvSpPr>
          <p:cNvPr id="36" name="TextBox 9"/>
          <p:cNvSpPr txBox="1"/>
          <p:nvPr/>
        </p:nvSpPr>
        <p:spPr>
          <a:xfrm>
            <a:off x="857192" y="9858408"/>
            <a:ext cx="7500990" cy="218008"/>
          </a:xfrm>
          <a:prstGeom prst="rect">
            <a:avLst/>
          </a:prstGeom>
          <a:noFill/>
        </p:spPr>
        <p:txBody>
          <a:bodyPr wrap="square" lIns="0" tIns="0" rIns="0" bIns="0" rtlCol="0" anchor="t">
            <a:spAutoFit/>
          </a:bodyPr>
          <a:lstStyle/>
          <a:p>
            <a:pPr marL="0" lvl="0" indent="0" algn="ctr">
              <a:lnSpc>
                <a:spcPts val="1680"/>
              </a:lnSpc>
              <a:spcBef>
                <a:spcPct val="0"/>
              </a:spcBef>
            </a:pPr>
            <a:r>
              <a:rPr lang="en-IN" spc="140" dirty="0" smtClean="0">
                <a:latin typeface="Telegraf Medium"/>
              </a:rPr>
              <a:t>Personality Test –By Three-rrific-Coders</a:t>
            </a:r>
            <a:endParaRPr lang="en-US" u="none" spc="140" dirty="0">
              <a:latin typeface="Telegraf Medium"/>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blip>
          <a:srcRect t="17443" b="17443"/>
          <a:stretch>
            <a:fillRect/>
          </a:stretch>
        </p:blipFill>
        <p:spPr>
          <a:xfrm>
            <a:off x="7450548" y="-148999"/>
            <a:ext cx="10837452" cy="10584998"/>
          </a:xfrm>
          <a:prstGeom prst="rect">
            <a:avLst/>
          </a:prstGeom>
        </p:spPr>
      </p:pic>
      <p:sp>
        <p:nvSpPr>
          <p:cNvPr id="3" name="AutoShape 3"/>
          <p:cNvSpPr/>
          <p:nvPr/>
        </p:nvSpPr>
        <p:spPr>
          <a:xfrm>
            <a:off x="-149033" y="-177577"/>
            <a:ext cx="7599581" cy="10557723"/>
          </a:xfrm>
          <a:prstGeom prst="rect">
            <a:avLst/>
          </a:prstGeom>
          <a:solidFill>
            <a:srgbClr val="D6FED8"/>
          </a:solidFill>
        </p:spPr>
      </p:sp>
      <p:sp>
        <p:nvSpPr>
          <p:cNvPr id="4" name="TextBox 4"/>
          <p:cNvSpPr txBox="1"/>
          <p:nvPr/>
        </p:nvSpPr>
        <p:spPr>
          <a:xfrm>
            <a:off x="1028700" y="900765"/>
            <a:ext cx="5817742" cy="2954655"/>
          </a:xfrm>
          <a:prstGeom prst="rect">
            <a:avLst/>
          </a:prstGeom>
        </p:spPr>
        <p:txBody>
          <a:bodyPr lIns="0" tIns="0" rIns="0" bIns="0" rtlCol="0" anchor="t">
            <a:spAutoFit/>
          </a:bodyPr>
          <a:lstStyle/>
          <a:p>
            <a:pPr marL="0" lvl="0" indent="0" algn="ctr"/>
            <a:r>
              <a:rPr lang="en-IN" sz="9600" b="1" dirty="0" smtClean="0">
                <a:solidFill>
                  <a:srgbClr val="191919"/>
                </a:solidFill>
                <a:latin typeface="Eras Bold ITC" pitchFamily="34" charset="0"/>
              </a:rPr>
              <a:t>Source credit</a:t>
            </a:r>
            <a:endParaRPr lang="en-US" sz="9600" b="1" dirty="0">
              <a:solidFill>
                <a:srgbClr val="191919"/>
              </a:solidFill>
              <a:latin typeface="Eras Bold ITC" pitchFamily="34" charset="0"/>
            </a:endParaRPr>
          </a:p>
        </p:txBody>
      </p:sp>
      <p:sp>
        <p:nvSpPr>
          <p:cNvPr id="5" name="TextBox 5"/>
          <p:cNvSpPr txBox="1"/>
          <p:nvPr/>
        </p:nvSpPr>
        <p:spPr>
          <a:xfrm>
            <a:off x="1028700" y="7448902"/>
            <a:ext cx="5538304" cy="493597"/>
          </a:xfrm>
          <a:prstGeom prst="rect">
            <a:avLst/>
          </a:prstGeom>
        </p:spPr>
        <p:txBody>
          <a:bodyPr lIns="0" tIns="0" rIns="0" bIns="0" rtlCol="0" anchor="t">
            <a:spAutoFit/>
          </a:bodyPr>
          <a:lstStyle/>
          <a:p>
            <a:pPr>
              <a:lnSpc>
                <a:spcPts val="4079"/>
              </a:lnSpc>
            </a:pPr>
            <a:r>
              <a:rPr lang="en-IN" sz="3400" dirty="0" smtClean="0">
                <a:solidFill>
                  <a:srgbClr val="191919"/>
                </a:solidFill>
                <a:latin typeface="Telegraf"/>
              </a:rPr>
              <a:t> </a:t>
            </a:r>
            <a:endParaRPr lang="en-US" sz="3400" dirty="0">
              <a:solidFill>
                <a:srgbClr val="191919"/>
              </a:solidFill>
              <a:latin typeface="Telegraf"/>
            </a:endParaRPr>
          </a:p>
        </p:txBody>
      </p:sp>
      <p:sp>
        <p:nvSpPr>
          <p:cNvPr id="7" name="TextBox 7"/>
          <p:cNvSpPr txBox="1"/>
          <p:nvPr/>
        </p:nvSpPr>
        <p:spPr>
          <a:xfrm>
            <a:off x="11215702" y="2143104"/>
            <a:ext cx="6329128" cy="471283"/>
          </a:xfrm>
          <a:prstGeom prst="rect">
            <a:avLst/>
          </a:prstGeom>
        </p:spPr>
        <p:txBody>
          <a:bodyPr wrap="square" lIns="0" tIns="0" rIns="0" bIns="0" rtlCol="0" anchor="t">
            <a:spAutoFit/>
          </a:bodyPr>
          <a:lstStyle/>
          <a:p>
            <a:pPr marL="0" lvl="1">
              <a:lnSpc>
                <a:spcPts val="3359"/>
              </a:lnSpc>
              <a:spcBef>
                <a:spcPct val="0"/>
              </a:spcBef>
            </a:pPr>
            <a:r>
              <a:rPr lang="en-US" sz="4800" b="1" spc="48" dirty="0" smtClean="0">
                <a:solidFill>
                  <a:srgbClr val="FFFFFF"/>
                </a:solidFill>
                <a:latin typeface="Times New Roman" pitchFamily="18" charset="0"/>
                <a:cs typeface="Times New Roman" pitchFamily="18" charset="0"/>
              </a:rPr>
              <a:t>truity.com</a:t>
            </a:r>
            <a:endParaRPr lang="en-US" sz="4800" b="1" u="none" spc="48" dirty="0">
              <a:solidFill>
                <a:srgbClr val="FFFFFF"/>
              </a:solidFill>
              <a:latin typeface="Times New Roman" pitchFamily="18" charset="0"/>
              <a:cs typeface="Times New Roman" pitchFamily="18" charset="0"/>
            </a:endParaRPr>
          </a:p>
        </p:txBody>
      </p:sp>
      <p:sp>
        <p:nvSpPr>
          <p:cNvPr id="8" name="TextBox 8"/>
          <p:cNvSpPr txBox="1"/>
          <p:nvPr/>
        </p:nvSpPr>
        <p:spPr>
          <a:xfrm>
            <a:off x="11144264" y="6072194"/>
            <a:ext cx="8638992" cy="872034"/>
          </a:xfrm>
          <a:prstGeom prst="rect">
            <a:avLst/>
          </a:prstGeom>
        </p:spPr>
        <p:txBody>
          <a:bodyPr wrap="square" lIns="0" tIns="0" rIns="0" bIns="0" rtlCol="0" anchor="t">
            <a:spAutoFit/>
          </a:bodyPr>
          <a:lstStyle/>
          <a:p>
            <a:pPr marL="0" lvl="1" indent="0" algn="l">
              <a:lnSpc>
                <a:spcPts val="3359"/>
              </a:lnSpc>
              <a:spcBef>
                <a:spcPct val="0"/>
              </a:spcBef>
            </a:pPr>
            <a:r>
              <a:rPr lang="en-IN" sz="2400" u="none" spc="48" dirty="0" smtClean="0">
                <a:solidFill>
                  <a:srgbClr val="FFFFFF"/>
                </a:solidFill>
                <a:latin typeface="Telegraf"/>
              </a:rPr>
              <a:t>We formed our own dataset </a:t>
            </a:r>
            <a:r>
              <a:rPr lang="en-IN" sz="2400" spc="48" dirty="0" smtClean="0">
                <a:solidFill>
                  <a:srgbClr val="FFFFFF"/>
                </a:solidFill>
                <a:latin typeface="Telegraf"/>
              </a:rPr>
              <a:t>taking</a:t>
            </a:r>
            <a:r>
              <a:rPr lang="en-IN" sz="2400" u="none" spc="48" dirty="0" smtClean="0">
                <a:solidFill>
                  <a:srgbClr val="FFFFFF"/>
                </a:solidFill>
                <a:latin typeface="Telegraf"/>
              </a:rPr>
              <a:t> the help of 16personalities.com dataset</a:t>
            </a:r>
            <a:endParaRPr lang="en-US" sz="2400" u="none" spc="48" dirty="0">
              <a:solidFill>
                <a:srgbClr val="FFFFFF"/>
              </a:solidFill>
              <a:latin typeface="Telegraf"/>
            </a:endParaRPr>
          </a:p>
        </p:txBody>
      </p:sp>
      <p:pic>
        <p:nvPicPr>
          <p:cNvPr id="11" name="Picture 11"/>
          <p:cNvPicPr>
            <a:picLocks noChangeAspect="1"/>
          </p:cNvPicPr>
          <p:nvPr/>
        </p:nvPicPr>
        <p:blipFill>
          <a:blip r:embed="rId3"/>
          <a:srcRect/>
          <a:stretch>
            <a:fillRect/>
          </a:stretch>
        </p:blipFill>
        <p:spPr>
          <a:xfrm>
            <a:off x="16455703" y="865655"/>
            <a:ext cx="803597" cy="355044"/>
          </a:xfrm>
          <a:prstGeom prst="rect">
            <a:avLst/>
          </a:prstGeom>
        </p:spPr>
      </p:pic>
      <p:sp>
        <p:nvSpPr>
          <p:cNvPr id="12" name="TextBox 12"/>
          <p:cNvSpPr txBox="1"/>
          <p:nvPr/>
        </p:nvSpPr>
        <p:spPr>
          <a:xfrm>
            <a:off x="928630" y="8358210"/>
            <a:ext cx="5960618" cy="221920"/>
          </a:xfrm>
          <a:prstGeom prst="rect">
            <a:avLst/>
          </a:prstGeom>
        </p:spPr>
        <p:txBody>
          <a:bodyPr wrap="square" lIns="0" tIns="0" rIns="0" bIns="0" rtlCol="0" anchor="t">
            <a:spAutoFit/>
          </a:bodyPr>
          <a:lstStyle/>
          <a:p>
            <a:pPr marL="0" lvl="0" indent="0" algn="ctr">
              <a:lnSpc>
                <a:spcPts val="1680"/>
              </a:lnSpc>
              <a:spcBef>
                <a:spcPct val="0"/>
              </a:spcBef>
            </a:pPr>
            <a:r>
              <a:rPr lang="en-IN" sz="2000" spc="140" dirty="0" smtClean="0">
                <a:solidFill>
                  <a:srgbClr val="191919"/>
                </a:solidFill>
                <a:latin typeface="Telegraf Medium"/>
              </a:rPr>
              <a:t>Personality Test</a:t>
            </a:r>
            <a:endParaRPr lang="en-US" sz="2000" u="none" spc="140" dirty="0">
              <a:solidFill>
                <a:srgbClr val="191919"/>
              </a:solidFill>
              <a:latin typeface="Telegraf Medium"/>
            </a:endParaRPr>
          </a:p>
        </p:txBody>
      </p:sp>
      <p:grpSp>
        <p:nvGrpSpPr>
          <p:cNvPr id="15" name="Group 15"/>
          <p:cNvGrpSpPr/>
          <p:nvPr/>
        </p:nvGrpSpPr>
        <p:grpSpPr>
          <a:xfrm>
            <a:off x="9680066" y="4615548"/>
            <a:ext cx="1055905" cy="1055905"/>
            <a:chOff x="0" y="0"/>
            <a:chExt cx="2311400" cy="2311400"/>
          </a:xfrm>
        </p:grpSpPr>
        <p:sp>
          <p:nvSpPr>
            <p:cNvPr id="16" name="Freeform 16"/>
            <p:cNvSpPr/>
            <p:nvPr/>
          </p:nvSpPr>
          <p:spPr>
            <a:xfrm>
              <a:off x="0" y="0"/>
              <a:ext cx="2311400" cy="2311400"/>
            </a:xfrm>
            <a:custGeom>
              <a:avLst/>
              <a:gdLst/>
              <a:ahLst/>
              <a:cxnLst/>
              <a:rect l="l" t="t" r="r" b="b"/>
              <a:pathLst>
                <a:path w="2311400" h="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FEE600"/>
            </a:solidFill>
          </p:spPr>
        </p:sp>
      </p:grpSp>
      <p:grpSp>
        <p:nvGrpSpPr>
          <p:cNvPr id="21" name="Group 21"/>
          <p:cNvGrpSpPr/>
          <p:nvPr/>
        </p:nvGrpSpPr>
        <p:grpSpPr>
          <a:xfrm>
            <a:off x="9680066" y="1748171"/>
            <a:ext cx="1055905" cy="1055905"/>
            <a:chOff x="0" y="0"/>
            <a:chExt cx="2311400" cy="2311400"/>
          </a:xfrm>
        </p:grpSpPr>
        <p:sp>
          <p:nvSpPr>
            <p:cNvPr id="22" name="Freeform 22"/>
            <p:cNvSpPr/>
            <p:nvPr/>
          </p:nvSpPr>
          <p:spPr>
            <a:xfrm>
              <a:off x="0" y="0"/>
              <a:ext cx="2311400" cy="2311400"/>
            </a:xfrm>
            <a:custGeom>
              <a:avLst/>
              <a:gdLst/>
              <a:ahLst/>
              <a:cxnLst/>
              <a:rect l="l" t="t" r="r" b="b"/>
              <a:pathLst>
                <a:path w="2311400" h="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FEE600"/>
            </a:solidFill>
          </p:spPr>
        </p:sp>
      </p:grpSp>
      <p:pic>
        <p:nvPicPr>
          <p:cNvPr id="28" name="Picture 27" descr="truity_logo.png"/>
          <p:cNvPicPr>
            <a:picLocks noChangeAspect="1"/>
          </p:cNvPicPr>
          <p:nvPr/>
        </p:nvPicPr>
        <p:blipFill>
          <a:blip r:embed="rId4" cstate="print"/>
          <a:stretch>
            <a:fillRect/>
          </a:stretch>
        </p:blipFill>
        <p:spPr>
          <a:xfrm>
            <a:off x="9786942" y="1857352"/>
            <a:ext cx="833192" cy="791532"/>
          </a:xfrm>
          <a:prstGeom prst="rect">
            <a:avLst/>
          </a:prstGeom>
        </p:spPr>
      </p:pic>
      <p:sp>
        <p:nvSpPr>
          <p:cNvPr id="29" name="TextBox 28"/>
          <p:cNvSpPr txBox="1"/>
          <p:nvPr/>
        </p:nvSpPr>
        <p:spPr>
          <a:xfrm>
            <a:off x="10858512" y="3214674"/>
            <a:ext cx="8046177" cy="830997"/>
          </a:xfrm>
          <a:prstGeom prst="rect">
            <a:avLst/>
          </a:prstGeom>
          <a:noFill/>
        </p:spPr>
        <p:txBody>
          <a:bodyPr wrap="square" rtlCol="0">
            <a:spAutoFit/>
          </a:bodyPr>
          <a:lstStyle/>
          <a:p>
            <a:r>
              <a:rPr lang="en-IN" sz="2400" dirty="0" smtClean="0">
                <a:solidFill>
                  <a:schemeClr val="bg1"/>
                </a:solidFill>
              </a:rPr>
              <a:t>For written content and icons of 16 personalities </a:t>
            </a:r>
          </a:p>
          <a:p>
            <a:r>
              <a:rPr lang="en-IN" sz="2400" dirty="0" smtClean="0">
                <a:solidFill>
                  <a:schemeClr val="bg1"/>
                </a:solidFill>
              </a:rPr>
              <a:t>and questions</a:t>
            </a:r>
            <a:endParaRPr lang="en-US" sz="2400" dirty="0">
              <a:solidFill>
                <a:schemeClr val="bg1"/>
              </a:solidFill>
            </a:endParaRPr>
          </a:p>
        </p:txBody>
      </p:sp>
      <p:sp>
        <p:nvSpPr>
          <p:cNvPr id="30" name="TextBox 7"/>
          <p:cNvSpPr txBox="1"/>
          <p:nvPr/>
        </p:nvSpPr>
        <p:spPr>
          <a:xfrm>
            <a:off x="11287140" y="4957969"/>
            <a:ext cx="6329128" cy="471283"/>
          </a:xfrm>
          <a:prstGeom prst="rect">
            <a:avLst/>
          </a:prstGeom>
        </p:spPr>
        <p:txBody>
          <a:bodyPr wrap="square" lIns="0" tIns="0" rIns="0" bIns="0" rtlCol="0" anchor="t">
            <a:spAutoFit/>
          </a:bodyPr>
          <a:lstStyle/>
          <a:p>
            <a:pPr marL="0" lvl="1">
              <a:lnSpc>
                <a:spcPts val="3359"/>
              </a:lnSpc>
              <a:spcBef>
                <a:spcPct val="0"/>
              </a:spcBef>
            </a:pPr>
            <a:r>
              <a:rPr lang="en-US" sz="4800" b="1" spc="48" dirty="0" smtClean="0">
                <a:solidFill>
                  <a:srgbClr val="FFFFFF"/>
                </a:solidFill>
                <a:latin typeface="Times New Roman" pitchFamily="18" charset="0"/>
                <a:cs typeface="Times New Roman" pitchFamily="18" charset="0"/>
              </a:rPr>
              <a:t>16personalities.com</a:t>
            </a:r>
            <a:endParaRPr lang="en-US" sz="4800" b="1" u="none" spc="48" dirty="0">
              <a:solidFill>
                <a:srgbClr val="FFFFFF"/>
              </a:solidFill>
              <a:latin typeface="Times New Roman" pitchFamily="18" charset="0"/>
              <a:cs typeface="Times New Roman" pitchFamily="18" charset="0"/>
            </a:endParaRPr>
          </a:p>
        </p:txBody>
      </p:sp>
      <p:pic>
        <p:nvPicPr>
          <p:cNvPr id="8193" name="Picture 1"/>
          <p:cNvPicPr>
            <a:picLocks noChangeAspect="1" noChangeArrowheads="1"/>
          </p:cNvPicPr>
          <p:nvPr/>
        </p:nvPicPr>
        <p:blipFill>
          <a:blip r:embed="rId5"/>
          <a:srcRect/>
          <a:stretch>
            <a:fillRect/>
          </a:stretch>
        </p:blipFill>
        <p:spPr bwMode="auto">
          <a:xfrm>
            <a:off x="9825044" y="4752974"/>
            <a:ext cx="747716" cy="747716"/>
          </a:xfrm>
          <a:prstGeom prst="rect">
            <a:avLst/>
          </a:prstGeom>
          <a:noFill/>
          <a:ln w="9525">
            <a:noFill/>
            <a:miter lim="800000"/>
            <a:headEnd/>
            <a:tailEnd/>
          </a:ln>
          <a:effectLst/>
        </p:spPr>
      </p:pic>
      <p:pic>
        <p:nvPicPr>
          <p:cNvPr id="19" name="Picture 18" descr="launcicon.png"/>
          <p:cNvPicPr>
            <a:picLocks noChangeAspect="1"/>
          </p:cNvPicPr>
          <p:nvPr/>
        </p:nvPicPr>
        <p:blipFill>
          <a:blip r:embed="rId6"/>
          <a:stretch>
            <a:fillRect/>
          </a:stretch>
        </p:blipFill>
        <p:spPr>
          <a:xfrm>
            <a:off x="1785886" y="4214806"/>
            <a:ext cx="4058217" cy="3781953"/>
          </a:xfrm>
          <a:prstGeom prst="rect">
            <a:avLst/>
          </a:prstGeom>
        </p:spPr>
      </p:pic>
      <p:sp>
        <p:nvSpPr>
          <p:cNvPr id="20" name="TextBox 9"/>
          <p:cNvSpPr txBox="1"/>
          <p:nvPr/>
        </p:nvSpPr>
        <p:spPr>
          <a:xfrm>
            <a:off x="9215438" y="9640400"/>
            <a:ext cx="7500990" cy="218008"/>
          </a:xfrm>
          <a:prstGeom prst="rect">
            <a:avLst/>
          </a:prstGeom>
          <a:noFill/>
        </p:spPr>
        <p:txBody>
          <a:bodyPr wrap="square" lIns="0" tIns="0" rIns="0" bIns="0" rtlCol="0" anchor="t">
            <a:spAutoFit/>
          </a:bodyPr>
          <a:lstStyle/>
          <a:p>
            <a:pPr marL="0" lvl="0" indent="0" algn="ctr">
              <a:lnSpc>
                <a:spcPts val="1680"/>
              </a:lnSpc>
              <a:spcBef>
                <a:spcPct val="0"/>
              </a:spcBef>
            </a:pPr>
            <a:r>
              <a:rPr lang="en-IN" spc="140" dirty="0" smtClean="0">
                <a:solidFill>
                  <a:srgbClr val="D6FED8"/>
                </a:solidFill>
                <a:latin typeface="Telegraf Medium"/>
              </a:rPr>
              <a:t>Personality Test –By Three-rrific-Coders</a:t>
            </a:r>
            <a:endParaRPr lang="en-US" u="none" spc="140" dirty="0">
              <a:solidFill>
                <a:srgbClr val="D6FED8"/>
              </a:solidFill>
              <a:latin typeface="Telegraf Medium"/>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blip>
          <a:srcRect t="21287" b="21287"/>
          <a:stretch>
            <a:fillRect/>
          </a:stretch>
        </p:blipFill>
        <p:spPr>
          <a:xfrm>
            <a:off x="0" y="0"/>
            <a:ext cx="18411810" cy="7048545"/>
          </a:xfrm>
          <a:prstGeom prst="rect">
            <a:avLst/>
          </a:prstGeom>
        </p:spPr>
      </p:pic>
      <p:sp>
        <p:nvSpPr>
          <p:cNvPr id="3" name="AutoShape 3"/>
          <p:cNvSpPr/>
          <p:nvPr/>
        </p:nvSpPr>
        <p:spPr>
          <a:xfrm>
            <a:off x="-327892" y="6449003"/>
            <a:ext cx="18819973" cy="4059436"/>
          </a:xfrm>
          <a:prstGeom prst="rect">
            <a:avLst/>
          </a:prstGeom>
          <a:solidFill>
            <a:srgbClr val="D6FED8"/>
          </a:solidFill>
        </p:spPr>
      </p:sp>
      <p:grpSp>
        <p:nvGrpSpPr>
          <p:cNvPr id="4" name="Group 4"/>
          <p:cNvGrpSpPr/>
          <p:nvPr/>
        </p:nvGrpSpPr>
        <p:grpSpPr>
          <a:xfrm>
            <a:off x="714316" y="6429384"/>
            <a:ext cx="5572164" cy="2163885"/>
            <a:chOff x="0" y="0"/>
            <a:chExt cx="2993618" cy="1217520"/>
          </a:xfrm>
          <a:solidFill>
            <a:schemeClr val="tx1"/>
          </a:solidFill>
        </p:grpSpPr>
        <p:sp>
          <p:nvSpPr>
            <p:cNvPr id="5" name="Freeform 5"/>
            <p:cNvSpPr/>
            <p:nvPr/>
          </p:nvSpPr>
          <p:spPr>
            <a:xfrm>
              <a:off x="0" y="0"/>
              <a:ext cx="2993618" cy="1217520"/>
            </a:xfrm>
            <a:custGeom>
              <a:avLst/>
              <a:gdLst/>
              <a:ahLst/>
              <a:cxnLst/>
              <a:rect l="l" t="t" r="r" b="b"/>
              <a:pathLst>
                <a:path w="2993618" h="1217520">
                  <a:moveTo>
                    <a:pt x="2869158" y="1217520"/>
                  </a:moveTo>
                  <a:lnTo>
                    <a:pt x="124460" y="1217520"/>
                  </a:lnTo>
                  <a:cubicBezTo>
                    <a:pt x="55880" y="1217520"/>
                    <a:pt x="0" y="1161640"/>
                    <a:pt x="0" y="1093060"/>
                  </a:cubicBezTo>
                  <a:lnTo>
                    <a:pt x="0" y="124460"/>
                  </a:lnTo>
                  <a:cubicBezTo>
                    <a:pt x="0" y="55880"/>
                    <a:pt x="55880" y="0"/>
                    <a:pt x="124460" y="0"/>
                  </a:cubicBezTo>
                  <a:lnTo>
                    <a:pt x="2869158" y="0"/>
                  </a:lnTo>
                  <a:cubicBezTo>
                    <a:pt x="2937739" y="0"/>
                    <a:pt x="2993618" y="55880"/>
                    <a:pt x="2993618" y="124460"/>
                  </a:cubicBezTo>
                  <a:lnTo>
                    <a:pt x="2993618" y="1093060"/>
                  </a:lnTo>
                  <a:cubicBezTo>
                    <a:pt x="2993618" y="1161640"/>
                    <a:pt x="2937739" y="1217520"/>
                    <a:pt x="2869158" y="1217520"/>
                  </a:cubicBezTo>
                  <a:close/>
                </a:path>
              </a:pathLst>
            </a:custGeom>
            <a:grpFill/>
          </p:spPr>
        </p:sp>
      </p:grpSp>
      <p:grpSp>
        <p:nvGrpSpPr>
          <p:cNvPr id="6" name="Group 6"/>
          <p:cNvGrpSpPr/>
          <p:nvPr/>
        </p:nvGrpSpPr>
        <p:grpSpPr>
          <a:xfrm>
            <a:off x="6606729" y="6429384"/>
            <a:ext cx="5323353" cy="2163885"/>
            <a:chOff x="0" y="0"/>
            <a:chExt cx="2993618" cy="1217520"/>
          </a:xfrm>
          <a:solidFill>
            <a:schemeClr val="tx1"/>
          </a:solidFill>
        </p:grpSpPr>
        <p:sp>
          <p:nvSpPr>
            <p:cNvPr id="7" name="Freeform 7"/>
            <p:cNvSpPr/>
            <p:nvPr/>
          </p:nvSpPr>
          <p:spPr>
            <a:xfrm>
              <a:off x="0" y="0"/>
              <a:ext cx="2993618" cy="1217520"/>
            </a:xfrm>
            <a:custGeom>
              <a:avLst/>
              <a:gdLst/>
              <a:ahLst/>
              <a:cxnLst/>
              <a:rect l="l" t="t" r="r" b="b"/>
              <a:pathLst>
                <a:path w="2993618" h="1217520">
                  <a:moveTo>
                    <a:pt x="2869158" y="1217520"/>
                  </a:moveTo>
                  <a:lnTo>
                    <a:pt x="124460" y="1217520"/>
                  </a:lnTo>
                  <a:cubicBezTo>
                    <a:pt x="55880" y="1217520"/>
                    <a:pt x="0" y="1161640"/>
                    <a:pt x="0" y="1093060"/>
                  </a:cubicBezTo>
                  <a:lnTo>
                    <a:pt x="0" y="124460"/>
                  </a:lnTo>
                  <a:cubicBezTo>
                    <a:pt x="0" y="55880"/>
                    <a:pt x="55880" y="0"/>
                    <a:pt x="124460" y="0"/>
                  </a:cubicBezTo>
                  <a:lnTo>
                    <a:pt x="2869158" y="0"/>
                  </a:lnTo>
                  <a:cubicBezTo>
                    <a:pt x="2937739" y="0"/>
                    <a:pt x="2993618" y="55880"/>
                    <a:pt x="2993618" y="124460"/>
                  </a:cubicBezTo>
                  <a:lnTo>
                    <a:pt x="2993618" y="1093060"/>
                  </a:lnTo>
                  <a:cubicBezTo>
                    <a:pt x="2993618" y="1161640"/>
                    <a:pt x="2937739" y="1217520"/>
                    <a:pt x="2869158" y="1217520"/>
                  </a:cubicBezTo>
                  <a:close/>
                </a:path>
              </a:pathLst>
            </a:custGeom>
            <a:grpFill/>
          </p:spPr>
        </p:sp>
      </p:grpSp>
      <p:grpSp>
        <p:nvGrpSpPr>
          <p:cNvPr id="8" name="Group 8"/>
          <p:cNvGrpSpPr/>
          <p:nvPr/>
        </p:nvGrpSpPr>
        <p:grpSpPr>
          <a:xfrm>
            <a:off x="12356267" y="6437243"/>
            <a:ext cx="5503169" cy="2063843"/>
            <a:chOff x="0" y="0"/>
            <a:chExt cx="2993618" cy="1217520"/>
          </a:xfrm>
          <a:solidFill>
            <a:schemeClr val="tx1"/>
          </a:solidFill>
        </p:grpSpPr>
        <p:sp>
          <p:nvSpPr>
            <p:cNvPr id="9" name="Freeform 9"/>
            <p:cNvSpPr/>
            <p:nvPr/>
          </p:nvSpPr>
          <p:spPr>
            <a:xfrm>
              <a:off x="0" y="0"/>
              <a:ext cx="2993618" cy="1217520"/>
            </a:xfrm>
            <a:custGeom>
              <a:avLst/>
              <a:gdLst/>
              <a:ahLst/>
              <a:cxnLst/>
              <a:rect l="l" t="t" r="r" b="b"/>
              <a:pathLst>
                <a:path w="2993618" h="1217520">
                  <a:moveTo>
                    <a:pt x="2869158" y="1217520"/>
                  </a:moveTo>
                  <a:lnTo>
                    <a:pt x="124460" y="1217520"/>
                  </a:lnTo>
                  <a:cubicBezTo>
                    <a:pt x="55880" y="1217520"/>
                    <a:pt x="0" y="1161640"/>
                    <a:pt x="0" y="1093060"/>
                  </a:cubicBezTo>
                  <a:lnTo>
                    <a:pt x="0" y="124460"/>
                  </a:lnTo>
                  <a:cubicBezTo>
                    <a:pt x="0" y="55880"/>
                    <a:pt x="55880" y="0"/>
                    <a:pt x="124460" y="0"/>
                  </a:cubicBezTo>
                  <a:lnTo>
                    <a:pt x="2869158" y="0"/>
                  </a:lnTo>
                  <a:cubicBezTo>
                    <a:pt x="2937739" y="0"/>
                    <a:pt x="2993618" y="55880"/>
                    <a:pt x="2993618" y="124460"/>
                  </a:cubicBezTo>
                  <a:lnTo>
                    <a:pt x="2993618" y="1093060"/>
                  </a:lnTo>
                  <a:cubicBezTo>
                    <a:pt x="2993618" y="1161640"/>
                    <a:pt x="2937739" y="1217520"/>
                    <a:pt x="2869158" y="1217520"/>
                  </a:cubicBezTo>
                  <a:close/>
                </a:path>
              </a:pathLst>
            </a:custGeom>
            <a:grpFill/>
          </p:spPr>
        </p:sp>
      </p:grpSp>
      <p:pic>
        <p:nvPicPr>
          <p:cNvPr id="16" name="Picture 16"/>
          <p:cNvPicPr>
            <a:picLocks noChangeAspect="1"/>
          </p:cNvPicPr>
          <p:nvPr/>
        </p:nvPicPr>
        <p:blipFill>
          <a:blip r:embed="rId3"/>
          <a:srcRect/>
          <a:stretch>
            <a:fillRect/>
          </a:stretch>
        </p:blipFill>
        <p:spPr>
          <a:xfrm>
            <a:off x="16460016" y="865655"/>
            <a:ext cx="803597" cy="355044"/>
          </a:xfrm>
          <a:prstGeom prst="rect">
            <a:avLst/>
          </a:prstGeom>
        </p:spPr>
      </p:pic>
      <p:grpSp>
        <p:nvGrpSpPr>
          <p:cNvPr id="17" name="Group 17"/>
          <p:cNvGrpSpPr/>
          <p:nvPr/>
        </p:nvGrpSpPr>
        <p:grpSpPr>
          <a:xfrm>
            <a:off x="857192" y="7128986"/>
            <a:ext cx="5500725" cy="1261677"/>
            <a:chOff x="-554095" y="69357"/>
            <a:chExt cx="6209790" cy="1897822"/>
          </a:xfrm>
        </p:grpSpPr>
        <p:sp>
          <p:nvSpPr>
            <p:cNvPr id="18" name="TextBox 18"/>
            <p:cNvSpPr txBox="1"/>
            <p:nvPr/>
          </p:nvSpPr>
          <p:spPr>
            <a:xfrm>
              <a:off x="-483880" y="69357"/>
              <a:ext cx="5413757" cy="597989"/>
            </a:xfrm>
            <a:prstGeom prst="rect">
              <a:avLst/>
            </a:prstGeom>
          </p:spPr>
          <p:txBody>
            <a:bodyPr lIns="0" tIns="0" rIns="0" bIns="0" rtlCol="0" anchor="t">
              <a:spAutoFit/>
            </a:bodyPr>
            <a:lstStyle/>
            <a:p>
              <a:pPr>
                <a:lnSpc>
                  <a:spcPts val="3120"/>
                </a:lnSpc>
              </a:pPr>
              <a:r>
                <a:rPr lang="en-IN" sz="2800" b="1" dirty="0" smtClean="0">
                  <a:solidFill>
                    <a:srgbClr val="D6FED8"/>
                  </a:solidFill>
                  <a:latin typeface="Telegraf Bold"/>
                </a:rPr>
                <a:t>Priyam Saha</a:t>
              </a:r>
              <a:endParaRPr lang="en-US" sz="2800" b="1" dirty="0">
                <a:solidFill>
                  <a:srgbClr val="D6FED8"/>
                </a:solidFill>
                <a:latin typeface="Telegraf Bold"/>
              </a:endParaRPr>
            </a:p>
          </p:txBody>
        </p:sp>
        <p:sp>
          <p:nvSpPr>
            <p:cNvPr id="19" name="TextBox 19"/>
            <p:cNvSpPr txBox="1"/>
            <p:nvPr/>
          </p:nvSpPr>
          <p:spPr>
            <a:xfrm>
              <a:off x="-554095" y="714102"/>
              <a:ext cx="6209790" cy="1253077"/>
            </a:xfrm>
            <a:prstGeom prst="rect">
              <a:avLst/>
            </a:prstGeom>
          </p:spPr>
          <p:txBody>
            <a:bodyPr wrap="square" lIns="0" tIns="0" rIns="0" bIns="0" rtlCol="0" anchor="t">
              <a:spAutoFit/>
            </a:bodyPr>
            <a:lstStyle/>
            <a:p>
              <a:pPr algn="l">
                <a:lnSpc>
                  <a:spcPts val="3359"/>
                </a:lnSpc>
              </a:pPr>
              <a:r>
                <a:rPr lang="en-IN" sz="2400" spc="48" dirty="0" smtClean="0">
                  <a:solidFill>
                    <a:srgbClr val="D6FED8"/>
                  </a:solidFill>
                  <a:latin typeface="Telegraf"/>
                </a:rPr>
                <a:t>Android App Dev., Content Design &amp; Team Management</a:t>
              </a:r>
              <a:endParaRPr lang="en-US" sz="2400" u="none" spc="48" dirty="0">
                <a:solidFill>
                  <a:srgbClr val="D6FED8"/>
                </a:solidFill>
                <a:latin typeface="Telegraf"/>
              </a:endParaRPr>
            </a:p>
          </p:txBody>
        </p:sp>
      </p:grpSp>
      <p:grpSp>
        <p:nvGrpSpPr>
          <p:cNvPr id="20" name="Group 20"/>
          <p:cNvGrpSpPr/>
          <p:nvPr/>
        </p:nvGrpSpPr>
        <p:grpSpPr>
          <a:xfrm>
            <a:off x="7298261" y="7429516"/>
            <a:ext cx="4060317" cy="826542"/>
            <a:chOff x="0" y="-38100"/>
            <a:chExt cx="5413756" cy="1102056"/>
          </a:xfrm>
        </p:grpSpPr>
        <p:sp>
          <p:nvSpPr>
            <p:cNvPr id="21" name="TextBox 21"/>
            <p:cNvSpPr txBox="1"/>
            <p:nvPr/>
          </p:nvSpPr>
          <p:spPr>
            <a:xfrm>
              <a:off x="0" y="-38100"/>
              <a:ext cx="5413756" cy="530060"/>
            </a:xfrm>
            <a:prstGeom prst="rect">
              <a:avLst/>
            </a:prstGeom>
          </p:spPr>
          <p:txBody>
            <a:bodyPr lIns="0" tIns="0" rIns="0" bIns="0" rtlCol="0" anchor="t">
              <a:spAutoFit/>
            </a:bodyPr>
            <a:lstStyle/>
            <a:p>
              <a:pPr>
                <a:lnSpc>
                  <a:spcPts val="3120"/>
                </a:lnSpc>
              </a:pPr>
              <a:r>
                <a:rPr lang="en-IN" sz="2800" b="1" dirty="0" smtClean="0">
                  <a:solidFill>
                    <a:srgbClr val="D6FED8"/>
                  </a:solidFill>
                  <a:latin typeface="Telegraf Bold"/>
                </a:rPr>
                <a:t>Prakhar</a:t>
              </a:r>
              <a:r>
                <a:rPr lang="en-IN" sz="2800" b="1" dirty="0" smtClean="0">
                  <a:solidFill>
                    <a:srgbClr val="191919"/>
                  </a:solidFill>
                  <a:latin typeface="Telegraf Bold"/>
                </a:rPr>
                <a:t> </a:t>
              </a:r>
              <a:r>
                <a:rPr lang="en-IN" sz="2800" b="1" dirty="0" smtClean="0">
                  <a:solidFill>
                    <a:srgbClr val="D6FED8"/>
                  </a:solidFill>
                  <a:latin typeface="Telegraf Bold"/>
                </a:rPr>
                <a:t>Shanker</a:t>
              </a:r>
              <a:endParaRPr lang="en-US" sz="2800" b="1" dirty="0">
                <a:solidFill>
                  <a:srgbClr val="D6FED8"/>
                </a:solidFill>
                <a:latin typeface="Telegraf Bold"/>
              </a:endParaRPr>
            </a:p>
          </p:txBody>
        </p:sp>
        <p:sp>
          <p:nvSpPr>
            <p:cNvPr id="22" name="TextBox 22"/>
            <p:cNvSpPr txBox="1"/>
            <p:nvPr/>
          </p:nvSpPr>
          <p:spPr>
            <a:xfrm>
              <a:off x="0" y="482600"/>
              <a:ext cx="5413756" cy="581356"/>
            </a:xfrm>
            <a:prstGeom prst="rect">
              <a:avLst/>
            </a:prstGeom>
          </p:spPr>
          <p:txBody>
            <a:bodyPr lIns="0" tIns="0" rIns="0" bIns="0" rtlCol="0" anchor="t">
              <a:spAutoFit/>
            </a:bodyPr>
            <a:lstStyle/>
            <a:p>
              <a:pPr algn="l">
                <a:lnSpc>
                  <a:spcPts val="3359"/>
                </a:lnSpc>
              </a:pPr>
              <a:r>
                <a:rPr lang="en-IN" sz="2400" spc="48" dirty="0" smtClean="0">
                  <a:solidFill>
                    <a:srgbClr val="D6FED8"/>
                  </a:solidFill>
                  <a:latin typeface="Telegraf"/>
                </a:rPr>
                <a:t>Machine Learning &amp; Content </a:t>
              </a:r>
              <a:endParaRPr lang="en-US" sz="2400" spc="48" dirty="0">
                <a:solidFill>
                  <a:srgbClr val="D6FED8"/>
                </a:solidFill>
                <a:latin typeface="Telegraf"/>
              </a:endParaRPr>
            </a:p>
          </p:txBody>
        </p:sp>
      </p:grpSp>
      <p:grpSp>
        <p:nvGrpSpPr>
          <p:cNvPr id="23" name="Group 23"/>
          <p:cNvGrpSpPr/>
          <p:nvPr/>
        </p:nvGrpSpPr>
        <p:grpSpPr>
          <a:xfrm>
            <a:off x="13156177" y="7286640"/>
            <a:ext cx="4060317" cy="787557"/>
            <a:chOff x="0" y="-38100"/>
            <a:chExt cx="5413756" cy="1050076"/>
          </a:xfrm>
        </p:grpSpPr>
        <p:sp>
          <p:nvSpPr>
            <p:cNvPr id="24" name="TextBox 24"/>
            <p:cNvSpPr txBox="1"/>
            <p:nvPr/>
          </p:nvSpPr>
          <p:spPr>
            <a:xfrm>
              <a:off x="0" y="-38100"/>
              <a:ext cx="5413756" cy="530060"/>
            </a:xfrm>
            <a:prstGeom prst="rect">
              <a:avLst/>
            </a:prstGeom>
          </p:spPr>
          <p:txBody>
            <a:bodyPr lIns="0" tIns="0" rIns="0" bIns="0" rtlCol="0" anchor="t">
              <a:spAutoFit/>
            </a:bodyPr>
            <a:lstStyle/>
            <a:p>
              <a:pPr>
                <a:lnSpc>
                  <a:spcPts val="3120"/>
                </a:lnSpc>
              </a:pPr>
              <a:r>
                <a:rPr lang="en-IN" sz="2800" b="1" dirty="0" smtClean="0">
                  <a:solidFill>
                    <a:srgbClr val="D6FED8"/>
                  </a:solidFill>
                  <a:latin typeface="Telegraf Bold"/>
                </a:rPr>
                <a:t>Piyush Agarwal</a:t>
              </a:r>
              <a:endParaRPr lang="en-US" sz="2800" b="1" dirty="0">
                <a:solidFill>
                  <a:srgbClr val="D6FED8"/>
                </a:solidFill>
                <a:latin typeface="Telegraf Bold"/>
              </a:endParaRPr>
            </a:p>
          </p:txBody>
        </p:sp>
        <p:sp>
          <p:nvSpPr>
            <p:cNvPr id="25" name="TextBox 25"/>
            <p:cNvSpPr txBox="1"/>
            <p:nvPr/>
          </p:nvSpPr>
          <p:spPr>
            <a:xfrm>
              <a:off x="0" y="482600"/>
              <a:ext cx="5413756" cy="529376"/>
            </a:xfrm>
            <a:prstGeom prst="rect">
              <a:avLst/>
            </a:prstGeom>
          </p:spPr>
          <p:txBody>
            <a:bodyPr lIns="0" tIns="0" rIns="0" bIns="0" rtlCol="0" anchor="t">
              <a:spAutoFit/>
            </a:bodyPr>
            <a:lstStyle/>
            <a:p>
              <a:pPr algn="l">
                <a:lnSpc>
                  <a:spcPts val="3359"/>
                </a:lnSpc>
              </a:pPr>
              <a:r>
                <a:rPr lang="en-US" sz="2400" spc="48" dirty="0" smtClean="0">
                  <a:solidFill>
                    <a:srgbClr val="D6FED8"/>
                  </a:solidFill>
                  <a:latin typeface="Telegraf"/>
                </a:rPr>
                <a:t>M</a:t>
              </a:r>
              <a:r>
                <a:rPr lang="en-US" sz="2400" u="none" spc="48" dirty="0" smtClean="0">
                  <a:solidFill>
                    <a:srgbClr val="D6FED8"/>
                  </a:solidFill>
                  <a:latin typeface="Telegraf"/>
                </a:rPr>
                <a:t>achine Learning &amp; Android</a:t>
              </a:r>
              <a:endParaRPr lang="en-US" sz="2400" u="none" spc="48" dirty="0">
                <a:solidFill>
                  <a:srgbClr val="D6FED8"/>
                </a:solidFill>
                <a:latin typeface="Telegraf"/>
              </a:endParaRPr>
            </a:p>
          </p:txBody>
        </p:sp>
      </p:grpSp>
      <p:grpSp>
        <p:nvGrpSpPr>
          <p:cNvPr id="26" name="Group 26"/>
          <p:cNvGrpSpPr/>
          <p:nvPr/>
        </p:nvGrpSpPr>
        <p:grpSpPr>
          <a:xfrm>
            <a:off x="3286084" y="571468"/>
            <a:ext cx="12129876" cy="1749524"/>
            <a:chOff x="-190501" y="57151"/>
            <a:chExt cx="16173168" cy="2332699"/>
          </a:xfrm>
        </p:grpSpPr>
        <p:sp>
          <p:nvSpPr>
            <p:cNvPr id="27" name="TextBox 27"/>
            <p:cNvSpPr txBox="1"/>
            <p:nvPr/>
          </p:nvSpPr>
          <p:spPr>
            <a:xfrm>
              <a:off x="-190501" y="57151"/>
              <a:ext cx="16173168" cy="1231107"/>
            </a:xfrm>
            <a:prstGeom prst="rect">
              <a:avLst/>
            </a:prstGeom>
          </p:spPr>
          <p:txBody>
            <a:bodyPr wrap="square" lIns="0" tIns="0" rIns="0" bIns="0" rtlCol="0" anchor="t">
              <a:spAutoFit/>
            </a:bodyPr>
            <a:lstStyle/>
            <a:p>
              <a:pPr marL="0" lvl="0" indent="0" algn="ctr">
                <a:lnSpc>
                  <a:spcPts val="7200"/>
                </a:lnSpc>
              </a:pPr>
              <a:r>
                <a:rPr lang="en-IN" sz="8000" u="none" dirty="0" smtClean="0">
                  <a:solidFill>
                    <a:srgbClr val="FFFFFF"/>
                  </a:solidFill>
                  <a:latin typeface="Eras Bold ITC" pitchFamily="34" charset="0"/>
                </a:rPr>
                <a:t>The Three-rrific</a:t>
              </a:r>
              <a:r>
                <a:rPr lang="en-IN" sz="8000" dirty="0" smtClean="0">
                  <a:solidFill>
                    <a:srgbClr val="FFFFFF"/>
                  </a:solidFill>
                  <a:latin typeface="Eras Bold ITC" pitchFamily="34" charset="0"/>
                </a:rPr>
                <a:t>-Coders</a:t>
              </a:r>
              <a:endParaRPr lang="en-US" sz="8000" u="none" dirty="0">
                <a:solidFill>
                  <a:srgbClr val="FFFFFF"/>
                </a:solidFill>
                <a:latin typeface="Eras Bold ITC" pitchFamily="34" charset="0"/>
              </a:endParaRPr>
            </a:p>
          </p:txBody>
        </p:sp>
        <p:sp>
          <p:nvSpPr>
            <p:cNvPr id="28" name="TextBox 28"/>
            <p:cNvSpPr txBox="1"/>
            <p:nvPr/>
          </p:nvSpPr>
          <p:spPr>
            <a:xfrm>
              <a:off x="0" y="1688803"/>
              <a:ext cx="15411163" cy="701047"/>
            </a:xfrm>
            <a:prstGeom prst="rect">
              <a:avLst/>
            </a:prstGeom>
          </p:spPr>
          <p:txBody>
            <a:bodyPr lIns="0" tIns="0" rIns="0" bIns="0" rtlCol="0" anchor="t">
              <a:spAutoFit/>
            </a:bodyPr>
            <a:lstStyle/>
            <a:p>
              <a:pPr marL="0" lvl="0" indent="0" algn="ctr">
                <a:lnSpc>
                  <a:spcPts val="4079"/>
                </a:lnSpc>
                <a:spcBef>
                  <a:spcPct val="0"/>
                </a:spcBef>
              </a:pPr>
              <a:r>
                <a:rPr lang="en-IN" sz="3400" u="none" dirty="0" smtClean="0">
                  <a:solidFill>
                    <a:srgbClr val="FFFFFF"/>
                  </a:solidFill>
                  <a:latin typeface="Telegraf"/>
                </a:rPr>
                <a:t>Team members </a:t>
              </a:r>
              <a:endParaRPr lang="en-US" sz="3400" u="none" dirty="0">
                <a:solidFill>
                  <a:srgbClr val="FFFFFF"/>
                </a:solidFill>
                <a:latin typeface="Telegraf"/>
              </a:endParaRPr>
            </a:p>
          </p:txBody>
        </p:sp>
      </p:grpSp>
      <p:pic>
        <p:nvPicPr>
          <p:cNvPr id="29" name="Picture 29"/>
          <p:cNvPicPr>
            <a:picLocks noChangeAspect="1"/>
          </p:cNvPicPr>
          <p:nvPr/>
        </p:nvPicPr>
        <p:blipFill>
          <a:blip r:embed="rId4"/>
          <a:srcRect/>
          <a:stretch>
            <a:fillRect/>
          </a:stretch>
        </p:blipFill>
        <p:spPr>
          <a:xfrm>
            <a:off x="1028700" y="838823"/>
            <a:ext cx="879023" cy="760754"/>
          </a:xfrm>
          <a:prstGeom prst="rect">
            <a:avLst/>
          </a:prstGeom>
        </p:spPr>
      </p:pic>
      <p:pic>
        <p:nvPicPr>
          <p:cNvPr id="30" name="Picture 29" descr="icon.png"/>
          <p:cNvPicPr>
            <a:picLocks noChangeAspect="1"/>
          </p:cNvPicPr>
          <p:nvPr/>
        </p:nvPicPr>
        <p:blipFill>
          <a:blip r:embed="rId5"/>
          <a:stretch>
            <a:fillRect/>
          </a:stretch>
        </p:blipFill>
        <p:spPr>
          <a:xfrm>
            <a:off x="-20296" y="13297"/>
            <a:ext cx="2592000" cy="2415559"/>
          </a:xfrm>
          <a:prstGeom prst="rect">
            <a:avLst/>
          </a:prstGeom>
        </p:spPr>
      </p:pic>
      <p:pic>
        <p:nvPicPr>
          <p:cNvPr id="31" name="Picture 30" descr="WhatsApp Image 2020-09-19 at 6.22.06 PM.jpeg"/>
          <p:cNvPicPr>
            <a:picLocks noChangeAspect="1"/>
          </p:cNvPicPr>
          <p:nvPr/>
        </p:nvPicPr>
        <p:blipFill>
          <a:blip r:embed="rId6"/>
          <a:srcRect l="1956" r="6103" b="3625"/>
          <a:stretch>
            <a:fillRect/>
          </a:stretch>
        </p:blipFill>
        <p:spPr>
          <a:xfrm>
            <a:off x="7286612" y="3071798"/>
            <a:ext cx="4000528" cy="39290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Picture 31" descr="WhatsApp Image 2020-09-19 at 4.40.06 PM.jpeg"/>
          <p:cNvPicPr>
            <a:picLocks noChangeAspect="1"/>
          </p:cNvPicPr>
          <p:nvPr/>
        </p:nvPicPr>
        <p:blipFill>
          <a:blip r:embed="rId7"/>
          <a:srcRect l="15276" t="25484" r="14780" b="9333"/>
          <a:stretch>
            <a:fillRect/>
          </a:stretch>
        </p:blipFill>
        <p:spPr>
          <a:xfrm>
            <a:off x="13075838" y="3071798"/>
            <a:ext cx="3852069" cy="3927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Picture 32" descr="priyampic.jpg"/>
          <p:cNvPicPr>
            <a:picLocks noChangeAspect="1"/>
          </p:cNvPicPr>
          <p:nvPr/>
        </p:nvPicPr>
        <p:blipFill>
          <a:blip r:embed="rId8" cstate="print"/>
          <a:srcRect l="22011" r="10123" b="27777"/>
          <a:stretch>
            <a:fillRect/>
          </a:stretch>
        </p:blipFill>
        <p:spPr>
          <a:xfrm>
            <a:off x="1357258" y="3071457"/>
            <a:ext cx="3999600" cy="39294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TextBox 9"/>
          <p:cNvSpPr txBox="1"/>
          <p:nvPr/>
        </p:nvSpPr>
        <p:spPr>
          <a:xfrm>
            <a:off x="5643538" y="10069028"/>
            <a:ext cx="7500990" cy="218008"/>
          </a:xfrm>
          <a:prstGeom prst="rect">
            <a:avLst/>
          </a:prstGeom>
          <a:noFill/>
        </p:spPr>
        <p:txBody>
          <a:bodyPr wrap="square" lIns="0" tIns="0" rIns="0" bIns="0" rtlCol="0" anchor="t">
            <a:spAutoFit/>
          </a:bodyPr>
          <a:lstStyle/>
          <a:p>
            <a:pPr marL="0" lvl="0" indent="0" algn="ctr">
              <a:lnSpc>
                <a:spcPts val="1680"/>
              </a:lnSpc>
              <a:spcBef>
                <a:spcPct val="0"/>
              </a:spcBef>
            </a:pPr>
            <a:r>
              <a:rPr lang="en-IN" spc="140" dirty="0" smtClean="0">
                <a:latin typeface="Telegraf Medium"/>
              </a:rPr>
              <a:t>Personality Test –By Three-rrific-Coders</a:t>
            </a:r>
            <a:endParaRPr lang="en-US" u="none" spc="140" dirty="0">
              <a:latin typeface="Telegraf Medium"/>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6FED8"/>
            </a:gs>
            <a:gs pos="50000">
              <a:schemeClr val="accent1">
                <a:tint val="44500"/>
                <a:satMod val="160000"/>
              </a:schemeClr>
            </a:gs>
            <a:gs pos="100000">
              <a:schemeClr val="accent1">
                <a:tint val="23500"/>
                <a:satMod val="16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extBox 1"/>
          <p:cNvSpPr txBox="1"/>
          <p:nvPr/>
        </p:nvSpPr>
        <p:spPr>
          <a:xfrm>
            <a:off x="1285820" y="3703302"/>
            <a:ext cx="15297778" cy="3154710"/>
          </a:xfrm>
          <a:prstGeom prst="rect">
            <a:avLst/>
          </a:prstGeom>
          <a:noFill/>
        </p:spPr>
        <p:txBody>
          <a:bodyPr wrap="none" rtlCol="0">
            <a:spAutoFit/>
          </a:bodyPr>
          <a:lstStyle/>
          <a:p>
            <a:r>
              <a:rPr lang="en-IN" sz="19900" b="1" dirty="0" smtClean="0">
                <a:ln w="24500" cmpd="dbl">
                  <a:solidFill>
                    <a:schemeClr val="bg1"/>
                  </a:solidFill>
                  <a:prstDash val="solid"/>
                  <a:miter lim="800000"/>
                </a:ln>
                <a:effectLst>
                  <a:glow rad="228600">
                    <a:schemeClr val="tx1">
                      <a:lumMod val="75000"/>
                      <a:lumOff val="25000"/>
                      <a:alpha val="40000"/>
                    </a:schemeClr>
                  </a:glow>
                  <a:outerShdw blurRad="38100" dist="38100" dir="7020000" algn="tl">
                    <a:srgbClr val="000000">
                      <a:alpha val="35000"/>
                    </a:srgbClr>
                  </a:outerShdw>
                  <a:reflection blurRad="6350" stA="60000" endA="900" endPos="58000" dir="5400000" sy="-100000" algn="bl" rotWithShape="0"/>
                </a:effectLst>
                <a:latin typeface="Verdana" pitchFamily="34" charset="0"/>
                <a:ea typeface="Verdana" pitchFamily="34" charset="0"/>
              </a:rPr>
              <a:t>Thank You</a:t>
            </a:r>
            <a:endParaRPr lang="en-US" sz="19900" b="1" dirty="0">
              <a:ln w="24500" cmpd="dbl">
                <a:solidFill>
                  <a:schemeClr val="bg1"/>
                </a:solidFill>
                <a:prstDash val="solid"/>
                <a:miter lim="800000"/>
              </a:ln>
              <a:effectLst>
                <a:glow rad="228600">
                  <a:schemeClr val="tx1">
                    <a:lumMod val="75000"/>
                    <a:lumOff val="25000"/>
                    <a:alpha val="40000"/>
                  </a:schemeClr>
                </a:glow>
                <a:outerShdw blurRad="38100" dist="38100" dir="7020000" algn="tl">
                  <a:srgbClr val="000000">
                    <a:alpha val="35000"/>
                  </a:srgbClr>
                </a:outerShdw>
                <a:reflection blurRad="6350" stA="60000" endA="900" endPos="58000" dir="5400000" sy="-100000" algn="bl" rotWithShape="0"/>
              </a:effectLst>
              <a:latin typeface="Verdana" pitchFamily="34" charset="0"/>
              <a:ea typeface="Verdana" pitchFamily="34" charset="0"/>
            </a:endParaRPr>
          </a:p>
        </p:txBody>
      </p:sp>
      <p:sp>
        <p:nvSpPr>
          <p:cNvPr id="3" name="TextBox 9"/>
          <p:cNvSpPr txBox="1"/>
          <p:nvPr/>
        </p:nvSpPr>
        <p:spPr>
          <a:xfrm>
            <a:off x="4571968" y="9144028"/>
            <a:ext cx="8286808" cy="218008"/>
          </a:xfrm>
          <a:prstGeom prst="rect">
            <a:avLst/>
          </a:prstGeom>
          <a:noFill/>
        </p:spPr>
        <p:txBody>
          <a:bodyPr wrap="square" lIns="0" tIns="0" rIns="0" bIns="0" rtlCol="0" anchor="t">
            <a:spAutoFit/>
          </a:bodyPr>
          <a:lstStyle/>
          <a:p>
            <a:pPr marL="0" lvl="0" indent="0" algn="ctr">
              <a:lnSpc>
                <a:spcPts val="1680"/>
              </a:lnSpc>
              <a:spcBef>
                <a:spcPct val="0"/>
              </a:spcBef>
            </a:pPr>
            <a:r>
              <a:rPr lang="en-IN" sz="2400" b="1" spc="140" dirty="0" smtClean="0">
                <a:latin typeface="Telegraf Medium"/>
              </a:rPr>
              <a:t>Team - Three-rrific-Coders</a:t>
            </a:r>
            <a:endParaRPr lang="en-US" sz="2400" b="1" u="none" spc="140" dirty="0">
              <a:latin typeface="Telegraf Medium"/>
            </a:endParaRPr>
          </a:p>
        </p:txBody>
      </p:sp>
      <p:pic>
        <p:nvPicPr>
          <p:cNvPr id="4" name="Picture 3" descr="logopt.png"/>
          <p:cNvPicPr>
            <a:picLocks noChangeAspect="1"/>
          </p:cNvPicPr>
          <p:nvPr/>
        </p:nvPicPr>
        <p:blipFill>
          <a:blip r:embed="rId2"/>
          <a:stretch>
            <a:fillRect/>
          </a:stretch>
        </p:blipFill>
        <p:spPr>
          <a:xfrm>
            <a:off x="16216362" y="142842"/>
            <a:ext cx="1785950" cy="1677854"/>
          </a:xfrm>
          <a:prstGeom prst="ellipse">
            <a:avLst/>
          </a:prstGeom>
          <a:ln>
            <a:noFill/>
          </a:ln>
          <a:effectLst>
            <a:softEdge rad="112500"/>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3"/>
          <p:cNvGrpSpPr/>
          <p:nvPr/>
        </p:nvGrpSpPr>
        <p:grpSpPr>
          <a:xfrm>
            <a:off x="8572496" y="428592"/>
            <a:ext cx="7143800" cy="9215501"/>
            <a:chOff x="0" y="0"/>
            <a:chExt cx="1482855" cy="1282415"/>
          </a:xfrm>
          <a:solidFill>
            <a:srgbClr val="D6FED8"/>
          </a:solidFill>
        </p:grpSpPr>
        <p:sp>
          <p:nvSpPr>
            <p:cNvPr id="4" name="Freeform 4"/>
            <p:cNvSpPr/>
            <p:nvPr/>
          </p:nvSpPr>
          <p:spPr>
            <a:xfrm>
              <a:off x="0" y="0"/>
              <a:ext cx="1482856" cy="1282415"/>
            </a:xfrm>
            <a:custGeom>
              <a:avLst/>
              <a:gdLst/>
              <a:ahLst/>
              <a:cxnLst/>
              <a:rect l="l" t="t" r="r" b="b"/>
              <a:pathLst>
                <a:path w="1482856" h="1282415">
                  <a:moveTo>
                    <a:pt x="1358395" y="1282415"/>
                  </a:moveTo>
                  <a:lnTo>
                    <a:pt x="124460" y="1282415"/>
                  </a:lnTo>
                  <a:cubicBezTo>
                    <a:pt x="55880" y="1282415"/>
                    <a:pt x="0" y="1226535"/>
                    <a:pt x="0" y="1157955"/>
                  </a:cubicBezTo>
                  <a:lnTo>
                    <a:pt x="0" y="124460"/>
                  </a:lnTo>
                  <a:cubicBezTo>
                    <a:pt x="0" y="55880"/>
                    <a:pt x="55880" y="0"/>
                    <a:pt x="124460" y="0"/>
                  </a:cubicBezTo>
                  <a:lnTo>
                    <a:pt x="1358395" y="0"/>
                  </a:lnTo>
                  <a:cubicBezTo>
                    <a:pt x="1426975" y="0"/>
                    <a:pt x="1482856" y="55880"/>
                    <a:pt x="1482856" y="124460"/>
                  </a:cubicBezTo>
                  <a:lnTo>
                    <a:pt x="1482856" y="1157955"/>
                  </a:lnTo>
                  <a:cubicBezTo>
                    <a:pt x="1482856" y="1226535"/>
                    <a:pt x="1426975" y="1282415"/>
                    <a:pt x="1358395" y="1282415"/>
                  </a:cubicBezTo>
                  <a:close/>
                </a:path>
              </a:pathLst>
            </a:custGeom>
            <a:grpFill/>
          </p:spPr>
        </p:sp>
      </p:grpSp>
      <p:pic>
        <p:nvPicPr>
          <p:cNvPr id="5" name="Picture 5"/>
          <p:cNvPicPr>
            <a:picLocks noChangeAspect="1"/>
          </p:cNvPicPr>
          <p:nvPr/>
        </p:nvPicPr>
        <p:blipFill>
          <a:blip r:embed="rId2"/>
          <a:srcRect/>
          <a:stretch>
            <a:fillRect/>
          </a:stretch>
        </p:blipFill>
        <p:spPr>
          <a:xfrm>
            <a:off x="1028700" y="838823"/>
            <a:ext cx="879023" cy="760754"/>
          </a:xfrm>
          <a:prstGeom prst="rect">
            <a:avLst/>
          </a:prstGeom>
        </p:spPr>
      </p:pic>
      <p:sp>
        <p:nvSpPr>
          <p:cNvPr id="6" name="TextBox 6"/>
          <p:cNvSpPr txBox="1"/>
          <p:nvPr/>
        </p:nvSpPr>
        <p:spPr>
          <a:xfrm>
            <a:off x="1624301" y="3571864"/>
            <a:ext cx="6305253" cy="1846659"/>
          </a:xfrm>
          <a:prstGeom prst="rect">
            <a:avLst/>
          </a:prstGeom>
        </p:spPr>
        <p:txBody>
          <a:bodyPr wrap="square" lIns="0" tIns="0" rIns="0" bIns="0" rtlCol="0" anchor="t">
            <a:spAutoFit/>
          </a:bodyPr>
          <a:lstStyle/>
          <a:p>
            <a:pPr marL="0" lvl="0" indent="0" algn="l">
              <a:lnSpc>
                <a:spcPts val="7200"/>
              </a:lnSpc>
            </a:pPr>
            <a:r>
              <a:rPr lang="en-IN" sz="7200" u="none" dirty="0" smtClean="0">
                <a:solidFill>
                  <a:srgbClr val="FFFFFF"/>
                </a:solidFill>
                <a:latin typeface="Eras Bold ITC" pitchFamily="34" charset="0"/>
              </a:rPr>
              <a:t>Presentation Outline</a:t>
            </a:r>
            <a:endParaRPr lang="en-US" sz="7200" u="none" dirty="0">
              <a:solidFill>
                <a:srgbClr val="FFFFFF"/>
              </a:solidFill>
              <a:latin typeface="Eras Bold ITC" pitchFamily="34" charset="0"/>
            </a:endParaRPr>
          </a:p>
        </p:txBody>
      </p:sp>
      <p:grpSp>
        <p:nvGrpSpPr>
          <p:cNvPr id="8" name="Group 8"/>
          <p:cNvGrpSpPr/>
          <p:nvPr/>
        </p:nvGrpSpPr>
        <p:grpSpPr>
          <a:xfrm>
            <a:off x="9286876" y="1500162"/>
            <a:ext cx="7429552" cy="8072494"/>
            <a:chOff x="-1" y="-47625"/>
            <a:chExt cx="6617981" cy="967538"/>
          </a:xfrm>
        </p:grpSpPr>
        <p:sp>
          <p:nvSpPr>
            <p:cNvPr id="9" name="TextBox 9"/>
            <p:cNvSpPr txBox="1"/>
            <p:nvPr/>
          </p:nvSpPr>
          <p:spPr>
            <a:xfrm>
              <a:off x="0" y="-47625"/>
              <a:ext cx="6617980" cy="81633"/>
            </a:xfrm>
            <a:prstGeom prst="rect">
              <a:avLst/>
            </a:prstGeom>
          </p:spPr>
          <p:txBody>
            <a:bodyPr wrap="square" lIns="0" tIns="0" rIns="0" bIns="0" rtlCol="0" anchor="t">
              <a:spAutoFit/>
            </a:bodyPr>
            <a:lstStyle/>
            <a:p>
              <a:pPr>
                <a:lnSpc>
                  <a:spcPts val="4079"/>
                </a:lnSpc>
              </a:pPr>
              <a:r>
                <a:rPr lang="en-US" sz="4400" b="1" u="sng" dirty="0">
                  <a:solidFill>
                    <a:srgbClr val="191919"/>
                  </a:solidFill>
                  <a:latin typeface="Eras Bold ITC" pitchFamily="34" charset="0"/>
                </a:rPr>
                <a:t>Key takeaways:</a:t>
              </a:r>
            </a:p>
          </p:txBody>
        </p:sp>
        <p:sp>
          <p:nvSpPr>
            <p:cNvPr id="10" name="TextBox 10"/>
            <p:cNvSpPr txBox="1"/>
            <p:nvPr/>
          </p:nvSpPr>
          <p:spPr>
            <a:xfrm>
              <a:off x="-1" y="199257"/>
              <a:ext cx="6617980" cy="720656"/>
            </a:xfrm>
            <a:prstGeom prst="rect">
              <a:avLst/>
            </a:prstGeom>
          </p:spPr>
          <p:txBody>
            <a:bodyPr wrap="square" lIns="0" tIns="0" rIns="0" bIns="0" rtlCol="0" anchor="t">
              <a:spAutoFit/>
            </a:bodyPr>
            <a:lstStyle/>
            <a:p>
              <a:pPr marL="518160" lvl="1" indent="-259080">
                <a:lnSpc>
                  <a:spcPts val="3359"/>
                </a:lnSpc>
                <a:buFont typeface="Arial"/>
                <a:buChar char="•"/>
              </a:pPr>
              <a:r>
                <a:rPr lang="en-IN" sz="4000" b="1" spc="48" dirty="0" smtClean="0">
                  <a:solidFill>
                    <a:srgbClr val="191919"/>
                  </a:solidFill>
                  <a:latin typeface="Times New Roman" pitchFamily="18" charset="0"/>
                  <a:cs typeface="Times New Roman" pitchFamily="18" charset="0"/>
                </a:rPr>
                <a:t>Project Objective</a:t>
              </a:r>
            </a:p>
            <a:p>
              <a:pPr marL="518160" lvl="1" indent="-259080">
                <a:lnSpc>
                  <a:spcPts val="3359"/>
                </a:lnSpc>
                <a:buFont typeface="Arial"/>
                <a:buChar char="•"/>
              </a:pPr>
              <a:endParaRPr lang="en-IN" sz="4000" b="1" spc="48" dirty="0" smtClean="0">
                <a:solidFill>
                  <a:srgbClr val="191919"/>
                </a:solidFill>
                <a:latin typeface="Times New Roman" pitchFamily="18" charset="0"/>
                <a:cs typeface="Times New Roman" pitchFamily="18" charset="0"/>
              </a:endParaRPr>
            </a:p>
            <a:p>
              <a:pPr marL="518160" lvl="1" indent="-259080">
                <a:lnSpc>
                  <a:spcPts val="3359"/>
                </a:lnSpc>
                <a:buFont typeface="Arial"/>
                <a:buChar char="•"/>
              </a:pPr>
              <a:r>
                <a:rPr lang="en-IN" sz="4000" b="1" spc="48" dirty="0" smtClean="0">
                  <a:solidFill>
                    <a:srgbClr val="191919"/>
                  </a:solidFill>
                  <a:latin typeface="Times New Roman" pitchFamily="18" charset="0"/>
                  <a:cs typeface="Times New Roman" pitchFamily="18" charset="0"/>
                </a:rPr>
                <a:t>Technology Platform Overview</a:t>
              </a:r>
              <a:endParaRPr lang="en-US" sz="4000" b="1" spc="48" dirty="0">
                <a:solidFill>
                  <a:srgbClr val="191919"/>
                </a:solidFill>
                <a:latin typeface="Times New Roman" pitchFamily="18" charset="0"/>
                <a:cs typeface="Times New Roman" pitchFamily="18" charset="0"/>
              </a:endParaRPr>
            </a:p>
            <a:p>
              <a:pPr marL="518160" lvl="1" indent="-259080">
                <a:lnSpc>
                  <a:spcPts val="3359"/>
                </a:lnSpc>
                <a:buFont typeface="Arial"/>
                <a:buChar char="•"/>
              </a:pPr>
              <a:endParaRPr lang="en-IN" sz="4000" b="1" spc="48" dirty="0" smtClean="0">
                <a:solidFill>
                  <a:srgbClr val="191919"/>
                </a:solidFill>
                <a:latin typeface="Times New Roman" pitchFamily="18" charset="0"/>
                <a:cs typeface="Times New Roman" pitchFamily="18" charset="0"/>
              </a:endParaRPr>
            </a:p>
            <a:p>
              <a:pPr marL="518160" lvl="1" indent="-259080">
                <a:lnSpc>
                  <a:spcPts val="3359"/>
                </a:lnSpc>
                <a:buFont typeface="Arial"/>
                <a:buChar char="•"/>
              </a:pPr>
              <a:r>
                <a:rPr lang="en-IN" sz="4000" b="1" spc="48" dirty="0" smtClean="0">
                  <a:solidFill>
                    <a:srgbClr val="191919"/>
                  </a:solidFill>
                  <a:latin typeface="Times New Roman" pitchFamily="18" charset="0"/>
                  <a:cs typeface="Times New Roman" pitchFamily="18" charset="0"/>
                </a:rPr>
                <a:t>Application Snapshot</a:t>
              </a:r>
            </a:p>
            <a:p>
              <a:pPr marL="518160" lvl="1" indent="-259080">
                <a:lnSpc>
                  <a:spcPts val="3359"/>
                </a:lnSpc>
              </a:pPr>
              <a:endParaRPr lang="en-IN" sz="4000" b="1" spc="48" dirty="0" smtClean="0">
                <a:solidFill>
                  <a:srgbClr val="191919"/>
                </a:solidFill>
                <a:latin typeface="Times New Roman" pitchFamily="18" charset="0"/>
                <a:cs typeface="Times New Roman" pitchFamily="18" charset="0"/>
              </a:endParaRPr>
            </a:p>
            <a:p>
              <a:pPr marL="518160" lvl="1" indent="-259080">
                <a:lnSpc>
                  <a:spcPts val="3359"/>
                </a:lnSpc>
                <a:buFont typeface="Arial"/>
                <a:buChar char="•"/>
              </a:pPr>
              <a:r>
                <a:rPr lang="en-IN" sz="4000" b="1" spc="48" dirty="0" smtClean="0">
                  <a:solidFill>
                    <a:srgbClr val="191919"/>
                  </a:solidFill>
                  <a:latin typeface="Times New Roman" pitchFamily="18" charset="0"/>
                  <a:cs typeface="Times New Roman" pitchFamily="18" charset="0"/>
                </a:rPr>
                <a:t>Team Description</a:t>
              </a:r>
            </a:p>
            <a:p>
              <a:pPr marL="518160" lvl="1" indent="-259080">
                <a:lnSpc>
                  <a:spcPts val="3359"/>
                </a:lnSpc>
                <a:buFont typeface="Arial"/>
                <a:buChar char="•"/>
              </a:pPr>
              <a:endParaRPr lang="en-IN" sz="4000" b="1" spc="48" dirty="0" smtClean="0">
                <a:solidFill>
                  <a:srgbClr val="191919"/>
                </a:solidFill>
                <a:latin typeface="Times New Roman" pitchFamily="18" charset="0"/>
                <a:cs typeface="Times New Roman" pitchFamily="18" charset="0"/>
              </a:endParaRPr>
            </a:p>
            <a:p>
              <a:pPr marL="518160" lvl="1" indent="-259080">
                <a:lnSpc>
                  <a:spcPts val="3359"/>
                </a:lnSpc>
                <a:buFont typeface="Arial"/>
                <a:buChar char="•"/>
              </a:pPr>
              <a:r>
                <a:rPr lang="en-IN" sz="4000" b="1" spc="48" dirty="0" smtClean="0">
                  <a:solidFill>
                    <a:srgbClr val="191919"/>
                  </a:solidFill>
                  <a:latin typeface="Times New Roman" pitchFamily="18" charset="0"/>
                  <a:cs typeface="Times New Roman" pitchFamily="18" charset="0"/>
                </a:rPr>
                <a:t>Source credit</a:t>
              </a:r>
            </a:p>
            <a:p>
              <a:pPr marL="518160" lvl="1" indent="-259080">
                <a:lnSpc>
                  <a:spcPts val="3359"/>
                </a:lnSpc>
                <a:buFont typeface="Arial"/>
                <a:buChar char="•"/>
              </a:pPr>
              <a:endParaRPr lang="en-US" sz="4000" b="1" spc="48" dirty="0">
                <a:solidFill>
                  <a:srgbClr val="191919"/>
                </a:solidFill>
                <a:latin typeface="Times New Roman" pitchFamily="18" charset="0"/>
                <a:cs typeface="Times New Roman" pitchFamily="18" charset="0"/>
              </a:endParaRPr>
            </a:p>
          </p:txBody>
        </p:sp>
      </p:grpSp>
      <p:pic>
        <p:nvPicPr>
          <p:cNvPr id="11" name="Picture 10" descr="icon.png"/>
          <p:cNvPicPr>
            <a:picLocks noChangeAspect="1"/>
          </p:cNvPicPr>
          <p:nvPr/>
        </p:nvPicPr>
        <p:blipFill>
          <a:blip r:embed="rId3"/>
          <a:stretch>
            <a:fillRect/>
          </a:stretch>
        </p:blipFill>
        <p:spPr>
          <a:xfrm>
            <a:off x="71374" y="0"/>
            <a:ext cx="2592000" cy="2415559"/>
          </a:xfrm>
          <a:prstGeom prst="rect">
            <a:avLst/>
          </a:prstGeom>
        </p:spPr>
      </p:pic>
      <p:sp>
        <p:nvSpPr>
          <p:cNvPr id="12" name="TextBox 9"/>
          <p:cNvSpPr txBox="1"/>
          <p:nvPr/>
        </p:nvSpPr>
        <p:spPr>
          <a:xfrm>
            <a:off x="642878" y="9358342"/>
            <a:ext cx="7500990" cy="218008"/>
          </a:xfrm>
          <a:prstGeom prst="rect">
            <a:avLst/>
          </a:prstGeom>
          <a:noFill/>
        </p:spPr>
        <p:txBody>
          <a:bodyPr wrap="square" lIns="0" tIns="0" rIns="0" bIns="0" rtlCol="0" anchor="t">
            <a:spAutoFit/>
          </a:bodyPr>
          <a:lstStyle/>
          <a:p>
            <a:pPr marL="0" lvl="0" indent="0" algn="ctr">
              <a:lnSpc>
                <a:spcPts val="1680"/>
              </a:lnSpc>
              <a:spcBef>
                <a:spcPct val="0"/>
              </a:spcBef>
            </a:pPr>
            <a:r>
              <a:rPr lang="en-IN" spc="140" dirty="0" smtClean="0">
                <a:solidFill>
                  <a:srgbClr val="D6FED8"/>
                </a:solidFill>
                <a:latin typeface="Telegraf Medium"/>
              </a:rPr>
              <a:t>Personality Test –By Three-rrific-Coders</a:t>
            </a:r>
            <a:endParaRPr lang="en-US" u="none" spc="140" dirty="0">
              <a:solidFill>
                <a:srgbClr val="D6FED8"/>
              </a:solidFill>
              <a:latin typeface="Telegraf Medium"/>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descr="icon.png"/>
          <p:cNvPicPr>
            <a:picLocks noChangeAspect="1"/>
          </p:cNvPicPr>
          <p:nvPr/>
        </p:nvPicPr>
        <p:blipFill>
          <a:blip r:embed="rId2"/>
          <a:stretch>
            <a:fillRect/>
          </a:stretch>
        </p:blipFill>
        <p:spPr>
          <a:xfrm>
            <a:off x="0" y="0"/>
            <a:ext cx="2592000" cy="2415559"/>
          </a:xfrm>
          <a:prstGeom prst="rect">
            <a:avLst/>
          </a:prstGeom>
        </p:spPr>
      </p:pic>
      <p:sp>
        <p:nvSpPr>
          <p:cNvPr id="14" name="TextBox 9"/>
          <p:cNvSpPr txBox="1"/>
          <p:nvPr/>
        </p:nvSpPr>
        <p:spPr>
          <a:xfrm>
            <a:off x="1214382" y="9501218"/>
            <a:ext cx="7500990" cy="218008"/>
          </a:xfrm>
          <a:prstGeom prst="rect">
            <a:avLst/>
          </a:prstGeom>
          <a:noFill/>
        </p:spPr>
        <p:txBody>
          <a:bodyPr wrap="square" lIns="0" tIns="0" rIns="0" bIns="0" rtlCol="0" anchor="t">
            <a:spAutoFit/>
          </a:bodyPr>
          <a:lstStyle/>
          <a:p>
            <a:pPr marL="0" lvl="0" indent="0" algn="ctr">
              <a:lnSpc>
                <a:spcPts val="1680"/>
              </a:lnSpc>
              <a:spcBef>
                <a:spcPct val="0"/>
              </a:spcBef>
            </a:pPr>
            <a:r>
              <a:rPr lang="en-IN" spc="140" dirty="0" smtClean="0">
                <a:solidFill>
                  <a:srgbClr val="D6FED8"/>
                </a:solidFill>
                <a:latin typeface="Telegraf Medium"/>
              </a:rPr>
              <a:t>Personality Test –By Three-rrific-Coders</a:t>
            </a:r>
            <a:endParaRPr lang="en-US" u="none" spc="140" dirty="0">
              <a:solidFill>
                <a:srgbClr val="D6FED8"/>
              </a:solidFill>
              <a:latin typeface="Telegraf Medium"/>
            </a:endParaRPr>
          </a:p>
        </p:txBody>
      </p:sp>
      <p:grpSp>
        <p:nvGrpSpPr>
          <p:cNvPr id="15" name="Group 3"/>
          <p:cNvGrpSpPr/>
          <p:nvPr/>
        </p:nvGrpSpPr>
        <p:grpSpPr>
          <a:xfrm>
            <a:off x="9358314" y="500030"/>
            <a:ext cx="6929486" cy="8858312"/>
            <a:chOff x="0" y="0"/>
            <a:chExt cx="1482855" cy="1282415"/>
          </a:xfrm>
          <a:solidFill>
            <a:srgbClr val="D6FED8"/>
          </a:solidFill>
        </p:grpSpPr>
        <p:sp>
          <p:nvSpPr>
            <p:cNvPr id="16" name="Freeform 4"/>
            <p:cNvSpPr/>
            <p:nvPr/>
          </p:nvSpPr>
          <p:spPr>
            <a:xfrm>
              <a:off x="0" y="0"/>
              <a:ext cx="1482856" cy="1282415"/>
            </a:xfrm>
            <a:custGeom>
              <a:avLst/>
              <a:gdLst/>
              <a:ahLst/>
              <a:cxnLst/>
              <a:rect l="l" t="t" r="r" b="b"/>
              <a:pathLst>
                <a:path w="1482856" h="1282415">
                  <a:moveTo>
                    <a:pt x="1358395" y="1282415"/>
                  </a:moveTo>
                  <a:lnTo>
                    <a:pt x="124460" y="1282415"/>
                  </a:lnTo>
                  <a:cubicBezTo>
                    <a:pt x="55880" y="1282415"/>
                    <a:pt x="0" y="1226535"/>
                    <a:pt x="0" y="1157955"/>
                  </a:cubicBezTo>
                  <a:lnTo>
                    <a:pt x="0" y="124460"/>
                  </a:lnTo>
                  <a:cubicBezTo>
                    <a:pt x="0" y="55880"/>
                    <a:pt x="55880" y="0"/>
                    <a:pt x="124460" y="0"/>
                  </a:cubicBezTo>
                  <a:lnTo>
                    <a:pt x="1358395" y="0"/>
                  </a:lnTo>
                  <a:cubicBezTo>
                    <a:pt x="1426975" y="0"/>
                    <a:pt x="1482856" y="55880"/>
                    <a:pt x="1482856" y="124460"/>
                  </a:cubicBezTo>
                  <a:lnTo>
                    <a:pt x="1482856" y="1157955"/>
                  </a:lnTo>
                  <a:cubicBezTo>
                    <a:pt x="1482856" y="1226535"/>
                    <a:pt x="1426975" y="1282415"/>
                    <a:pt x="1358395" y="1282415"/>
                  </a:cubicBezTo>
                  <a:close/>
                </a:path>
              </a:pathLst>
            </a:custGeom>
            <a:grpFill/>
          </p:spPr>
        </p:sp>
      </p:grpSp>
      <p:sp>
        <p:nvSpPr>
          <p:cNvPr id="17" name="TextBox 10"/>
          <p:cNvSpPr txBox="1"/>
          <p:nvPr/>
        </p:nvSpPr>
        <p:spPr>
          <a:xfrm>
            <a:off x="9715504" y="1214410"/>
            <a:ext cx="6143668" cy="7448193"/>
          </a:xfrm>
          <a:prstGeom prst="rect">
            <a:avLst/>
          </a:prstGeom>
        </p:spPr>
        <p:txBody>
          <a:bodyPr wrap="square" lIns="0" tIns="0" rIns="0" bIns="0" rtlCol="0" anchor="t">
            <a:spAutoFit/>
          </a:bodyPr>
          <a:lstStyle/>
          <a:p>
            <a:pPr marL="518160" lvl="1" indent="-259080"/>
            <a:r>
              <a:rPr lang="en-US" sz="4400" dirty="0" smtClean="0"/>
              <a:t>  This theme requires participants to build an application that predicts the personality type of the user based on the questions answered by the user. The result is based on the personality  types described by Myers-Briggs Type Indicator.</a:t>
            </a:r>
            <a:endParaRPr lang="en-US" sz="4400" b="1" spc="48" dirty="0">
              <a:solidFill>
                <a:srgbClr val="191919"/>
              </a:solidFill>
              <a:latin typeface="Times New Roman" pitchFamily="18" charset="0"/>
              <a:cs typeface="Times New Roman" pitchFamily="18" charset="0"/>
            </a:endParaRPr>
          </a:p>
        </p:txBody>
      </p:sp>
      <p:sp>
        <p:nvSpPr>
          <p:cNvPr id="19" name="TextBox 6"/>
          <p:cNvSpPr txBox="1"/>
          <p:nvPr/>
        </p:nvSpPr>
        <p:spPr>
          <a:xfrm>
            <a:off x="1624301" y="3571864"/>
            <a:ext cx="6305253" cy="1846659"/>
          </a:xfrm>
          <a:prstGeom prst="rect">
            <a:avLst/>
          </a:prstGeom>
        </p:spPr>
        <p:txBody>
          <a:bodyPr wrap="square" lIns="0" tIns="0" rIns="0" bIns="0" rtlCol="0" anchor="t">
            <a:spAutoFit/>
          </a:bodyPr>
          <a:lstStyle/>
          <a:p>
            <a:pPr marL="0" lvl="0" indent="0" algn="l">
              <a:lnSpc>
                <a:spcPts val="7200"/>
              </a:lnSpc>
            </a:pPr>
            <a:r>
              <a:rPr lang="en-IN" sz="7200" u="none" dirty="0" smtClean="0">
                <a:solidFill>
                  <a:srgbClr val="FFFFFF"/>
                </a:solidFill>
                <a:latin typeface="Eras Bold ITC" pitchFamily="34" charset="0"/>
              </a:rPr>
              <a:t>Project</a:t>
            </a:r>
          </a:p>
          <a:p>
            <a:pPr marL="0" lvl="0" indent="0" algn="ctr">
              <a:lnSpc>
                <a:spcPts val="7200"/>
              </a:lnSpc>
            </a:pPr>
            <a:r>
              <a:rPr lang="en-IN" sz="7200" dirty="0" smtClean="0">
                <a:solidFill>
                  <a:srgbClr val="FFFFFF"/>
                </a:solidFill>
                <a:latin typeface="Eras Bold ITC" pitchFamily="34" charset="0"/>
              </a:rPr>
              <a:t>Objective</a:t>
            </a:r>
            <a:endParaRPr lang="en-US" sz="7200" u="none" dirty="0">
              <a:solidFill>
                <a:srgbClr val="FFFFFF"/>
              </a:solidFill>
              <a:latin typeface="Eras Bold ITC"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3" name="AutoShape 3"/>
          <p:cNvSpPr/>
          <p:nvPr/>
        </p:nvSpPr>
        <p:spPr>
          <a:xfrm>
            <a:off x="9144000" y="0"/>
            <a:ext cx="9144000" cy="10287000"/>
          </a:xfrm>
          <a:prstGeom prst="rect">
            <a:avLst/>
          </a:prstGeom>
          <a:solidFill>
            <a:srgbClr val="D6FED8"/>
          </a:solidFill>
        </p:spPr>
      </p:sp>
      <p:pic>
        <p:nvPicPr>
          <p:cNvPr id="4" name="Picture 4"/>
          <p:cNvPicPr>
            <a:picLocks noChangeAspect="1"/>
          </p:cNvPicPr>
          <p:nvPr/>
        </p:nvPicPr>
        <p:blipFill>
          <a:blip r:embed="rId2"/>
          <a:srcRect/>
          <a:stretch>
            <a:fillRect/>
          </a:stretch>
        </p:blipFill>
        <p:spPr>
          <a:xfrm>
            <a:off x="16455703" y="865655"/>
            <a:ext cx="803597" cy="355044"/>
          </a:xfrm>
          <a:prstGeom prst="rect">
            <a:avLst/>
          </a:prstGeom>
        </p:spPr>
      </p:pic>
      <p:grpSp>
        <p:nvGrpSpPr>
          <p:cNvPr id="6" name="Group 6"/>
          <p:cNvGrpSpPr/>
          <p:nvPr/>
        </p:nvGrpSpPr>
        <p:grpSpPr>
          <a:xfrm>
            <a:off x="285688" y="357154"/>
            <a:ext cx="8572560" cy="8963982"/>
            <a:chOff x="-236053" y="-406714"/>
            <a:chExt cx="7081594" cy="6436883"/>
          </a:xfrm>
        </p:grpSpPr>
        <p:sp>
          <p:nvSpPr>
            <p:cNvPr id="7" name="TextBox 7"/>
            <p:cNvSpPr txBox="1"/>
            <p:nvPr/>
          </p:nvSpPr>
          <p:spPr>
            <a:xfrm>
              <a:off x="-236053" y="-406714"/>
              <a:ext cx="7081594" cy="1458660"/>
            </a:xfrm>
            <a:prstGeom prst="rect">
              <a:avLst/>
            </a:prstGeom>
          </p:spPr>
          <p:txBody>
            <a:bodyPr wrap="square" lIns="0" tIns="0" rIns="0" bIns="0" rtlCol="0" anchor="t">
              <a:spAutoFit/>
            </a:bodyPr>
            <a:lstStyle/>
            <a:p>
              <a:pPr algn="ctr"/>
              <a:r>
                <a:rPr lang="en-IN" sz="6600" b="1" dirty="0" smtClean="0">
                  <a:solidFill>
                    <a:srgbClr val="FFFFFF"/>
                  </a:solidFill>
                  <a:latin typeface="Eras Bold ITC" pitchFamily="34" charset="0"/>
                </a:rPr>
                <a:t>Application</a:t>
              </a:r>
              <a:r>
                <a:rPr lang="en-IN" sz="6600" b="1" dirty="0" smtClean="0">
                  <a:solidFill>
                    <a:srgbClr val="FFFFFF"/>
                  </a:solidFill>
                  <a:latin typeface="Telegraf Bold"/>
                </a:rPr>
                <a:t> </a:t>
              </a:r>
              <a:r>
                <a:rPr lang="en-IN" sz="6600" b="1" dirty="0" smtClean="0">
                  <a:solidFill>
                    <a:srgbClr val="FFFFFF"/>
                  </a:solidFill>
                  <a:latin typeface="Eras Bold ITC" pitchFamily="34" charset="0"/>
                </a:rPr>
                <a:t>Description</a:t>
              </a:r>
              <a:endParaRPr lang="en-US" sz="6600" b="1" dirty="0">
                <a:solidFill>
                  <a:srgbClr val="FFFFFF"/>
                </a:solidFill>
                <a:latin typeface="Eras Bold ITC" pitchFamily="34" charset="0"/>
              </a:endParaRPr>
            </a:p>
          </p:txBody>
        </p:sp>
        <p:sp>
          <p:nvSpPr>
            <p:cNvPr id="8" name="TextBox 8"/>
            <p:cNvSpPr txBox="1"/>
            <p:nvPr/>
          </p:nvSpPr>
          <p:spPr>
            <a:xfrm>
              <a:off x="0" y="1167969"/>
              <a:ext cx="6845541" cy="4862200"/>
            </a:xfrm>
            <a:prstGeom prst="rect">
              <a:avLst/>
            </a:prstGeom>
          </p:spPr>
          <p:txBody>
            <a:bodyPr wrap="square" lIns="0" tIns="0" rIns="0" bIns="0" rtlCol="0" anchor="t">
              <a:spAutoFit/>
            </a:bodyPr>
            <a:lstStyle/>
            <a:p>
              <a:pPr>
                <a:buFont typeface="Arial" pitchFamily="34" charset="0"/>
                <a:buChar char="•"/>
              </a:pPr>
              <a:r>
                <a:rPr lang="en-IN" sz="4000" dirty="0" smtClean="0">
                  <a:solidFill>
                    <a:srgbClr val="D6FED8"/>
                  </a:solidFill>
                </a:rPr>
                <a:t>This app is made for personality testing, the result depicted is given by </a:t>
              </a:r>
              <a:r>
                <a:rPr lang="en-US" sz="4000" dirty="0" smtClean="0">
                  <a:solidFill>
                    <a:srgbClr val="D6FED8"/>
                  </a:solidFill>
                </a:rPr>
                <a:t>Myers &amp; Briggs.</a:t>
              </a:r>
            </a:p>
            <a:p>
              <a:pPr>
                <a:buFont typeface="Arial" pitchFamily="34" charset="0"/>
                <a:buChar char="•"/>
              </a:pPr>
              <a:r>
                <a:rPr lang="en-IN" sz="4000" dirty="0" smtClean="0">
                  <a:solidFill>
                    <a:srgbClr val="D6FED8"/>
                  </a:solidFill>
                </a:rPr>
                <a:t>This is for general purpose users(Any one who can operate android smart phone can use this application)</a:t>
              </a:r>
              <a:endParaRPr lang="en-US" sz="4000" dirty="0" smtClean="0">
                <a:solidFill>
                  <a:srgbClr val="D6FED8"/>
                </a:solidFill>
              </a:endParaRPr>
            </a:p>
            <a:p>
              <a:pPr>
                <a:buFont typeface="Arial" pitchFamily="34" charset="0"/>
                <a:buChar char="•"/>
              </a:pPr>
              <a:endParaRPr lang="en-IN" sz="4000" spc="42" dirty="0" smtClean="0">
                <a:solidFill>
                  <a:srgbClr val="D6FED8"/>
                </a:solidFill>
                <a:latin typeface="Times New Roman" pitchFamily="18" charset="0"/>
                <a:cs typeface="Times New Roman" pitchFamily="18" charset="0"/>
              </a:endParaRPr>
            </a:p>
            <a:p>
              <a:pPr>
                <a:buFont typeface="Arial" pitchFamily="34" charset="0"/>
                <a:buChar char="•"/>
              </a:pPr>
              <a:r>
                <a:rPr lang="en-IN" sz="4000" spc="42" dirty="0" smtClean="0">
                  <a:solidFill>
                    <a:srgbClr val="D6FED8"/>
                  </a:solidFill>
                  <a:latin typeface="Times New Roman" pitchFamily="18" charset="0"/>
                  <a:cs typeface="Times New Roman" pitchFamily="18" charset="0"/>
                </a:rPr>
                <a:t>Find github link for this app :</a:t>
              </a:r>
            </a:p>
            <a:p>
              <a:pPr>
                <a:buFont typeface="Arial" pitchFamily="34" charset="0"/>
                <a:buChar char="•"/>
              </a:pPr>
              <a:endParaRPr lang="en-IN" sz="4000" spc="42" dirty="0" smtClean="0">
                <a:solidFill>
                  <a:srgbClr val="D6FED8"/>
                </a:solidFill>
                <a:latin typeface="Times New Roman" pitchFamily="18" charset="0"/>
                <a:cs typeface="Times New Roman" pitchFamily="18" charset="0"/>
              </a:endParaRPr>
            </a:p>
            <a:p>
              <a:endParaRPr lang="en-IN" sz="4000" spc="42" dirty="0" smtClean="0">
                <a:solidFill>
                  <a:srgbClr val="D6FED8"/>
                </a:solidFill>
                <a:latin typeface="Times New Roman" pitchFamily="18" charset="0"/>
                <a:cs typeface="Times New Roman" pitchFamily="18" charset="0"/>
              </a:endParaRPr>
            </a:p>
            <a:p>
              <a:pPr>
                <a:buFont typeface="Arial" pitchFamily="34" charset="0"/>
                <a:buChar char="•"/>
              </a:pPr>
              <a:endParaRPr lang="en-US" sz="4000" spc="42" dirty="0">
                <a:solidFill>
                  <a:srgbClr val="D6FED8"/>
                </a:solidFill>
                <a:latin typeface="Times New Roman" pitchFamily="18" charset="0"/>
                <a:cs typeface="Times New Roman" pitchFamily="18" charset="0"/>
              </a:endParaRPr>
            </a:p>
          </p:txBody>
        </p:sp>
      </p:grpSp>
      <p:sp>
        <p:nvSpPr>
          <p:cNvPr id="12" name="TextBox 9"/>
          <p:cNvSpPr txBox="1"/>
          <p:nvPr/>
        </p:nvSpPr>
        <p:spPr>
          <a:xfrm>
            <a:off x="785754" y="9501218"/>
            <a:ext cx="7500990" cy="218008"/>
          </a:xfrm>
          <a:prstGeom prst="rect">
            <a:avLst/>
          </a:prstGeom>
          <a:noFill/>
        </p:spPr>
        <p:txBody>
          <a:bodyPr wrap="square" lIns="0" tIns="0" rIns="0" bIns="0" rtlCol="0" anchor="t">
            <a:spAutoFit/>
          </a:bodyPr>
          <a:lstStyle/>
          <a:p>
            <a:pPr marL="0" lvl="0" indent="0" algn="ctr">
              <a:lnSpc>
                <a:spcPts val="1680"/>
              </a:lnSpc>
              <a:spcBef>
                <a:spcPct val="0"/>
              </a:spcBef>
            </a:pPr>
            <a:r>
              <a:rPr lang="en-IN" spc="140" dirty="0" smtClean="0">
                <a:solidFill>
                  <a:srgbClr val="D6FED8"/>
                </a:solidFill>
                <a:latin typeface="Telegraf Medium"/>
              </a:rPr>
              <a:t>Personality Test –By Three-rrific-Coders</a:t>
            </a:r>
            <a:endParaRPr lang="en-US" u="none" spc="140" dirty="0">
              <a:solidFill>
                <a:srgbClr val="D6FED8"/>
              </a:solidFill>
              <a:latin typeface="Telegraf Medium"/>
            </a:endParaRPr>
          </a:p>
        </p:txBody>
      </p:sp>
      <p:sp>
        <p:nvSpPr>
          <p:cNvPr id="13" name="TextBox 12"/>
          <p:cNvSpPr txBox="1"/>
          <p:nvPr/>
        </p:nvSpPr>
        <p:spPr>
          <a:xfrm>
            <a:off x="785754" y="7858144"/>
            <a:ext cx="7143799" cy="1200329"/>
          </a:xfrm>
          <a:prstGeom prst="rect">
            <a:avLst/>
          </a:prstGeom>
          <a:solidFill>
            <a:schemeClr val="bg1"/>
          </a:solidFill>
        </p:spPr>
        <p:style>
          <a:lnRef idx="2">
            <a:schemeClr val="accent3"/>
          </a:lnRef>
          <a:fillRef idx="1">
            <a:schemeClr val="lt1"/>
          </a:fillRef>
          <a:effectRef idx="0">
            <a:schemeClr val="accent3"/>
          </a:effectRef>
          <a:fontRef idx="minor">
            <a:schemeClr val="dk1"/>
          </a:fontRef>
        </p:style>
        <p:txBody>
          <a:bodyPr wrap="square" rtlCol="0">
            <a:spAutoFit/>
          </a:bodyPr>
          <a:lstStyle/>
          <a:p>
            <a:r>
              <a:rPr lang="en-IN" sz="3600" spc="42" dirty="0" smtClean="0">
                <a:solidFill>
                  <a:schemeClr val="bg1"/>
                </a:solidFill>
                <a:latin typeface="Times New Roman" pitchFamily="18" charset="0"/>
                <a:cs typeface="Times New Roman" pitchFamily="18" charset="0"/>
                <a:hlinkClick r:id="rId3"/>
              </a:rPr>
              <a:t>https://github.com/piyushagr00786/Personality-Test/tree/master</a:t>
            </a:r>
            <a:endParaRPr lang="en-US" sz="3600" dirty="0"/>
          </a:p>
        </p:txBody>
      </p:sp>
      <p:sp>
        <p:nvSpPr>
          <p:cNvPr id="14" name="TextBox 13"/>
          <p:cNvSpPr txBox="1"/>
          <p:nvPr/>
        </p:nvSpPr>
        <p:spPr>
          <a:xfrm>
            <a:off x="10429884" y="2000228"/>
            <a:ext cx="6286544" cy="6186309"/>
          </a:xfrm>
          <a:prstGeom prst="rect">
            <a:avLst/>
          </a:prstGeom>
          <a:noFill/>
        </p:spPr>
        <p:txBody>
          <a:bodyPr wrap="square" rtlCol="0">
            <a:spAutoFit/>
          </a:bodyPr>
          <a:lstStyle/>
          <a:p>
            <a:pPr algn="ctr"/>
            <a:r>
              <a:rPr lang="en-US" sz="4400" i="1" dirty="0" smtClean="0">
                <a:latin typeface="Bodoni MT" pitchFamily="18" charset="0"/>
              </a:rPr>
              <a:t>“ The results...don't demonstrate that personality is destiny, but they do show that certain personality types are linked to more financially successful and personally rewarding experiences in the workplace ”</a:t>
            </a:r>
            <a:endParaRPr lang="en-US" sz="4400" i="1" dirty="0">
              <a:latin typeface="Bodoni MT"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6FED8"/>
        </a:solidFill>
        <a:effectLst/>
      </p:bgPr>
    </p:bg>
    <p:spTree>
      <p:nvGrpSpPr>
        <p:cNvPr id="1" name=""/>
        <p:cNvGrpSpPr/>
        <p:nvPr/>
      </p:nvGrpSpPr>
      <p:grpSpPr>
        <a:xfrm>
          <a:off x="0" y="0"/>
          <a:ext cx="0" cy="0"/>
          <a:chOff x="0" y="0"/>
          <a:chExt cx="0" cy="0"/>
        </a:xfrm>
      </p:grpSpPr>
      <p:sp>
        <p:nvSpPr>
          <p:cNvPr id="2" name="AutoShape 3"/>
          <p:cNvSpPr/>
          <p:nvPr/>
        </p:nvSpPr>
        <p:spPr>
          <a:xfrm>
            <a:off x="9144000" y="0"/>
            <a:ext cx="9144000" cy="10287000"/>
          </a:xfrm>
          <a:prstGeom prst="rect">
            <a:avLst/>
          </a:prstGeom>
          <a:solidFill>
            <a:schemeClr val="tx1"/>
          </a:solidFill>
        </p:spPr>
      </p:sp>
      <p:pic>
        <p:nvPicPr>
          <p:cNvPr id="3" name="Picture 4"/>
          <p:cNvPicPr>
            <a:picLocks noChangeAspect="1"/>
          </p:cNvPicPr>
          <p:nvPr/>
        </p:nvPicPr>
        <p:blipFill>
          <a:blip r:embed="rId2"/>
          <a:srcRect/>
          <a:stretch>
            <a:fillRect/>
          </a:stretch>
        </p:blipFill>
        <p:spPr>
          <a:xfrm>
            <a:off x="16455703" y="865655"/>
            <a:ext cx="803597" cy="355044"/>
          </a:xfrm>
          <a:prstGeom prst="rect">
            <a:avLst/>
          </a:prstGeom>
        </p:spPr>
      </p:pic>
      <p:grpSp>
        <p:nvGrpSpPr>
          <p:cNvPr id="4" name="Group 6"/>
          <p:cNvGrpSpPr/>
          <p:nvPr/>
        </p:nvGrpSpPr>
        <p:grpSpPr>
          <a:xfrm>
            <a:off x="285688" y="0"/>
            <a:ext cx="8643997" cy="10453073"/>
            <a:chOff x="-236053" y="-665668"/>
            <a:chExt cx="7140606" cy="7578983"/>
          </a:xfrm>
        </p:grpSpPr>
        <p:sp>
          <p:nvSpPr>
            <p:cNvPr id="5" name="TextBox 7"/>
            <p:cNvSpPr txBox="1"/>
            <p:nvPr/>
          </p:nvSpPr>
          <p:spPr>
            <a:xfrm>
              <a:off x="-236053" y="-665668"/>
              <a:ext cx="7081594" cy="1458660"/>
            </a:xfrm>
            <a:prstGeom prst="rect">
              <a:avLst/>
            </a:prstGeom>
          </p:spPr>
          <p:txBody>
            <a:bodyPr wrap="square" lIns="0" tIns="0" rIns="0" bIns="0" rtlCol="0" anchor="t">
              <a:spAutoFit/>
            </a:bodyPr>
            <a:lstStyle/>
            <a:p>
              <a:pPr algn="ctr"/>
              <a:r>
                <a:rPr lang="en-IN" sz="6600" b="1" dirty="0" smtClean="0">
                  <a:latin typeface="Eras Bold ITC" pitchFamily="34" charset="0"/>
                </a:rPr>
                <a:t>Application</a:t>
              </a:r>
              <a:r>
                <a:rPr lang="en-IN" sz="6600" b="1" dirty="0" smtClean="0">
                  <a:latin typeface="Telegraf Bold"/>
                </a:rPr>
                <a:t> </a:t>
              </a:r>
              <a:r>
                <a:rPr lang="en-IN" sz="6600" b="1" dirty="0" smtClean="0">
                  <a:latin typeface="Eras Bold ITC" pitchFamily="34" charset="0"/>
                </a:rPr>
                <a:t>Description</a:t>
              </a:r>
              <a:endParaRPr lang="en-US" sz="6600" b="1" dirty="0">
                <a:latin typeface="Eras Bold ITC" pitchFamily="34" charset="0"/>
              </a:endParaRPr>
            </a:p>
          </p:txBody>
        </p:sp>
        <p:sp>
          <p:nvSpPr>
            <p:cNvPr id="6" name="TextBox 8"/>
            <p:cNvSpPr txBox="1"/>
            <p:nvPr/>
          </p:nvSpPr>
          <p:spPr>
            <a:xfrm>
              <a:off x="0" y="888187"/>
              <a:ext cx="6904553" cy="6025128"/>
            </a:xfrm>
            <a:prstGeom prst="rect">
              <a:avLst/>
            </a:prstGeom>
          </p:spPr>
          <p:txBody>
            <a:bodyPr wrap="square" lIns="0" tIns="0" rIns="0" bIns="0" rtlCol="0" anchor="t">
              <a:spAutoFit/>
            </a:bodyPr>
            <a:lstStyle/>
            <a:p>
              <a:pPr>
                <a:buFont typeface="Arial" pitchFamily="34" charset="0"/>
                <a:buChar char="•"/>
              </a:pPr>
              <a:r>
                <a:rPr lang="en-IN" sz="3600" dirty="0" smtClean="0"/>
                <a:t>The first activity is a Splash screen, this is made using the concept of thread.</a:t>
              </a:r>
            </a:p>
            <a:p>
              <a:endParaRPr lang="en-IN" sz="3600" dirty="0" smtClean="0"/>
            </a:p>
            <a:p>
              <a:pPr>
                <a:buFont typeface="Arial" pitchFamily="34" charset="0"/>
                <a:buChar char="•"/>
              </a:pPr>
              <a:r>
                <a:rPr lang="en-IN" sz="3600" dirty="0" smtClean="0"/>
                <a:t>Next is Login page, 1</a:t>
              </a:r>
              <a:r>
                <a:rPr lang="en-IN" sz="3600" baseline="30000" dirty="0" smtClean="0"/>
                <a:t>st</a:t>
              </a:r>
              <a:r>
                <a:rPr lang="en-IN" sz="3600" dirty="0" smtClean="0"/>
                <a:t> the user has to Sign Up (once), and then they can sign in using the same credentials</a:t>
              </a:r>
            </a:p>
            <a:p>
              <a:pPr>
                <a:buFont typeface="Arial" pitchFamily="34" charset="0"/>
                <a:buChar char="•"/>
              </a:pPr>
              <a:endParaRPr lang="en-IN" sz="3600" dirty="0" smtClean="0"/>
            </a:p>
            <a:p>
              <a:pPr>
                <a:buFont typeface="Arial" pitchFamily="34" charset="0"/>
                <a:buChar char="•"/>
              </a:pPr>
              <a:r>
                <a:rPr lang="en-IN" sz="3600" dirty="0" smtClean="0"/>
                <a:t>In the backend of this activity we have applied concept of database, here SQLite database is used for storing user data locally. </a:t>
              </a:r>
            </a:p>
            <a:p>
              <a:pPr>
                <a:buFont typeface="Arial" pitchFamily="34" charset="0"/>
                <a:buChar char="•"/>
              </a:pPr>
              <a:endParaRPr lang="en-IN" sz="3600" dirty="0" smtClean="0"/>
            </a:p>
            <a:p>
              <a:pPr>
                <a:buFont typeface="Arial" pitchFamily="34" charset="0"/>
                <a:buChar char="•"/>
              </a:pPr>
              <a:r>
                <a:rPr lang="en-IN" sz="3600" dirty="0" smtClean="0"/>
                <a:t>After successful login user is directed to the home page .User can select one of the two options</a:t>
              </a:r>
            </a:p>
            <a:p>
              <a:endParaRPr lang="en-US" sz="3600" spc="42" dirty="0">
                <a:latin typeface="Times New Roman" pitchFamily="18" charset="0"/>
                <a:cs typeface="Times New Roman" pitchFamily="18" charset="0"/>
              </a:endParaRPr>
            </a:p>
          </p:txBody>
        </p:sp>
      </p:grpSp>
      <p:sp>
        <p:nvSpPr>
          <p:cNvPr id="9" name="TextBox 8"/>
          <p:cNvSpPr txBox="1"/>
          <p:nvPr/>
        </p:nvSpPr>
        <p:spPr>
          <a:xfrm>
            <a:off x="9286876" y="0"/>
            <a:ext cx="9001124" cy="9787295"/>
          </a:xfrm>
          <a:prstGeom prst="rect">
            <a:avLst/>
          </a:prstGeom>
          <a:noFill/>
        </p:spPr>
        <p:txBody>
          <a:bodyPr wrap="square" rtlCol="0">
            <a:spAutoFit/>
          </a:bodyPr>
          <a:lstStyle/>
          <a:p>
            <a:pPr>
              <a:buFont typeface="Arial" pitchFamily="34" charset="0"/>
              <a:buChar char="•"/>
            </a:pPr>
            <a:r>
              <a:rPr lang="en-IN" sz="3000" dirty="0" smtClean="0">
                <a:solidFill>
                  <a:srgbClr val="D6FED8"/>
                </a:solidFill>
                <a:latin typeface="Calibri (Body)"/>
              </a:rPr>
              <a:t>Option 1: Start test, after the user clicks start test button, a set of 61 questions are asked which the user has to answer according to their choice i.e Agree/disagree</a:t>
            </a:r>
          </a:p>
          <a:p>
            <a:pPr>
              <a:buFont typeface="Arial" pitchFamily="34" charset="0"/>
              <a:buChar char="•"/>
            </a:pPr>
            <a:endParaRPr lang="en-IN" sz="3000" dirty="0" smtClean="0">
              <a:solidFill>
                <a:srgbClr val="D6FED8"/>
              </a:solidFill>
              <a:latin typeface="Calibri (Body)"/>
            </a:endParaRPr>
          </a:p>
          <a:p>
            <a:pPr marL="0" lvl="1">
              <a:buFont typeface="Arial" pitchFamily="34" charset="0"/>
              <a:buChar char="•"/>
            </a:pPr>
            <a:r>
              <a:rPr lang="en-IN" sz="3000" dirty="0" smtClean="0">
                <a:solidFill>
                  <a:srgbClr val="D6FED8"/>
                </a:solidFill>
                <a:latin typeface="Calibri (Body)"/>
              </a:rPr>
              <a:t>In the backend, RNN model is used for prediction of personality type</a:t>
            </a:r>
          </a:p>
          <a:p>
            <a:pPr marL="0" lvl="1">
              <a:buFont typeface="Arial" pitchFamily="34" charset="0"/>
              <a:buChar char="•"/>
            </a:pPr>
            <a:endParaRPr lang="en-IN" sz="3000" dirty="0" smtClean="0">
              <a:solidFill>
                <a:srgbClr val="D6FED8"/>
              </a:solidFill>
              <a:latin typeface="Calibri (Body)"/>
            </a:endParaRPr>
          </a:p>
          <a:p>
            <a:pPr marL="0" lvl="1">
              <a:buFont typeface="Arial" pitchFamily="34" charset="0"/>
              <a:buChar char="•"/>
            </a:pPr>
            <a:r>
              <a:rPr lang="en-IN" sz="3000" dirty="0" smtClean="0">
                <a:solidFill>
                  <a:srgbClr val="D6FED8"/>
                </a:solidFill>
                <a:latin typeface="Calibri (Body)"/>
              </a:rPr>
              <a:t>We have used Chaquopy to integrate Python and Android</a:t>
            </a:r>
          </a:p>
          <a:p>
            <a:pPr marL="0" lvl="1">
              <a:buFont typeface="Arial" pitchFamily="34" charset="0"/>
              <a:buChar char="•"/>
            </a:pPr>
            <a:endParaRPr lang="en-IN" sz="3000" dirty="0" smtClean="0">
              <a:solidFill>
                <a:srgbClr val="D6FED8"/>
              </a:solidFill>
              <a:latin typeface="Calibri (Body)"/>
            </a:endParaRPr>
          </a:p>
          <a:p>
            <a:pPr marL="0" lvl="1">
              <a:buFont typeface="Arial" pitchFamily="34" charset="0"/>
              <a:buChar char="•"/>
            </a:pPr>
            <a:r>
              <a:rPr lang="en-IN" sz="3000" dirty="0" smtClean="0">
                <a:solidFill>
                  <a:srgbClr val="D6FED8"/>
                </a:solidFill>
                <a:latin typeface="Calibri (Body)"/>
              </a:rPr>
              <a:t>After the test is completed Result button gets activated after clicking which result will be displayed</a:t>
            </a:r>
          </a:p>
          <a:p>
            <a:pPr marL="0" lvl="1">
              <a:buFont typeface="Arial" pitchFamily="34" charset="0"/>
              <a:buChar char="•"/>
            </a:pPr>
            <a:endParaRPr lang="en-IN" sz="3000" dirty="0" smtClean="0">
              <a:solidFill>
                <a:srgbClr val="D6FED8"/>
              </a:solidFill>
              <a:latin typeface="Calibri (Body)"/>
            </a:endParaRPr>
          </a:p>
          <a:p>
            <a:pPr marL="0" lvl="1">
              <a:buFont typeface="Arial" pitchFamily="34" charset="0"/>
              <a:buChar char="•"/>
            </a:pPr>
            <a:r>
              <a:rPr lang="en-IN" sz="3000" dirty="0" smtClean="0">
                <a:solidFill>
                  <a:srgbClr val="D6FED8"/>
                </a:solidFill>
                <a:latin typeface="Calibri (Body)"/>
              </a:rPr>
              <a:t>This activity has a button which redirects user to option 2, ie About 16 personalities</a:t>
            </a:r>
          </a:p>
          <a:p>
            <a:pPr>
              <a:buFont typeface="Arial" pitchFamily="34" charset="0"/>
              <a:buChar char="•"/>
            </a:pPr>
            <a:endParaRPr lang="en-IN" sz="3000" dirty="0" smtClean="0">
              <a:solidFill>
                <a:srgbClr val="D6FED8"/>
              </a:solidFill>
              <a:latin typeface="Calibri (Body)"/>
            </a:endParaRPr>
          </a:p>
          <a:p>
            <a:pPr>
              <a:buFont typeface="Arial" pitchFamily="34" charset="0"/>
              <a:buChar char="•"/>
            </a:pPr>
            <a:r>
              <a:rPr lang="en-IN" sz="3000" dirty="0" smtClean="0">
                <a:solidFill>
                  <a:srgbClr val="D6FED8"/>
                </a:solidFill>
                <a:latin typeface="Calibri (Body)"/>
              </a:rPr>
              <a:t>Option 2: About 16 personalities ; This contains a menu of all 16 personality types, the user can navigate and read about  their own as well as other personality type</a:t>
            </a:r>
            <a:endParaRPr lang="en-US" sz="3000" dirty="0">
              <a:solidFill>
                <a:srgbClr val="D6FED8"/>
              </a:solidFill>
              <a:latin typeface="Calibri (Body)"/>
            </a:endParaRPr>
          </a:p>
        </p:txBody>
      </p:sp>
      <p:sp>
        <p:nvSpPr>
          <p:cNvPr id="18" name="TextBox 9"/>
          <p:cNvSpPr txBox="1"/>
          <p:nvPr/>
        </p:nvSpPr>
        <p:spPr>
          <a:xfrm>
            <a:off x="9858380" y="9997590"/>
            <a:ext cx="7500990" cy="218008"/>
          </a:xfrm>
          <a:prstGeom prst="rect">
            <a:avLst/>
          </a:prstGeom>
          <a:noFill/>
        </p:spPr>
        <p:txBody>
          <a:bodyPr wrap="square" lIns="0" tIns="0" rIns="0" bIns="0" rtlCol="0" anchor="t">
            <a:spAutoFit/>
          </a:bodyPr>
          <a:lstStyle/>
          <a:p>
            <a:pPr marL="0" lvl="0" indent="0" algn="ctr">
              <a:lnSpc>
                <a:spcPts val="1680"/>
              </a:lnSpc>
              <a:spcBef>
                <a:spcPct val="0"/>
              </a:spcBef>
            </a:pPr>
            <a:r>
              <a:rPr lang="en-IN" spc="140" dirty="0" smtClean="0">
                <a:solidFill>
                  <a:srgbClr val="D6FED8"/>
                </a:solidFill>
                <a:latin typeface="Telegraf Medium"/>
              </a:rPr>
              <a:t>Personality Test –By Three-rrific-Coders</a:t>
            </a:r>
            <a:endParaRPr lang="en-US" u="none" spc="140" dirty="0">
              <a:solidFill>
                <a:srgbClr val="D6FED8"/>
              </a:solidFill>
              <a:latin typeface="Telegraf Medium"/>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3897" b="20495"/>
          <a:stretch>
            <a:fillRect/>
          </a:stretch>
        </p:blipFill>
        <p:spPr>
          <a:xfrm>
            <a:off x="-154646" y="-691459"/>
            <a:ext cx="18597292" cy="6851198"/>
          </a:xfrm>
          <a:prstGeom prst="rect">
            <a:avLst/>
          </a:prstGeom>
        </p:spPr>
      </p:pic>
      <p:sp>
        <p:nvSpPr>
          <p:cNvPr id="3" name="TextBox 3"/>
          <p:cNvSpPr txBox="1"/>
          <p:nvPr/>
        </p:nvSpPr>
        <p:spPr>
          <a:xfrm>
            <a:off x="1000068" y="1000096"/>
            <a:ext cx="7025054" cy="3693319"/>
          </a:xfrm>
          <a:prstGeom prst="rect">
            <a:avLst/>
          </a:prstGeom>
        </p:spPr>
        <p:txBody>
          <a:bodyPr lIns="0" tIns="0" rIns="0" bIns="0" rtlCol="0" anchor="t">
            <a:spAutoFit/>
          </a:bodyPr>
          <a:lstStyle/>
          <a:p>
            <a:pPr algn="ctr"/>
            <a:r>
              <a:rPr lang="en-IN" sz="8000" b="1" dirty="0" smtClean="0">
                <a:solidFill>
                  <a:srgbClr val="191919"/>
                </a:solidFill>
                <a:latin typeface="Eras Bold ITC" pitchFamily="34" charset="0"/>
              </a:rPr>
              <a:t>Technology Platform Overview</a:t>
            </a:r>
            <a:endParaRPr lang="en-US" sz="8000" b="1" dirty="0">
              <a:solidFill>
                <a:srgbClr val="191919"/>
              </a:solidFill>
              <a:latin typeface="Eras Bold ITC" pitchFamily="34" charset="0"/>
            </a:endParaRPr>
          </a:p>
        </p:txBody>
      </p:sp>
      <p:grpSp>
        <p:nvGrpSpPr>
          <p:cNvPr id="4" name="Group 4"/>
          <p:cNvGrpSpPr/>
          <p:nvPr/>
        </p:nvGrpSpPr>
        <p:grpSpPr>
          <a:xfrm>
            <a:off x="1028699" y="5345771"/>
            <a:ext cx="5074542" cy="2135496"/>
            <a:chOff x="0" y="0"/>
            <a:chExt cx="6766055" cy="2847328"/>
          </a:xfrm>
        </p:grpSpPr>
        <p:sp>
          <p:nvSpPr>
            <p:cNvPr id="5" name="TextBox 5"/>
            <p:cNvSpPr txBox="1"/>
            <p:nvPr/>
          </p:nvSpPr>
          <p:spPr>
            <a:xfrm>
              <a:off x="398229" y="2350867"/>
              <a:ext cx="5969598" cy="496461"/>
            </a:xfrm>
            <a:prstGeom prst="rect">
              <a:avLst/>
            </a:prstGeom>
          </p:spPr>
          <p:txBody>
            <a:bodyPr lIns="0" tIns="0" rIns="0" bIns="0" rtlCol="0" anchor="t">
              <a:spAutoFit/>
            </a:bodyPr>
            <a:lstStyle/>
            <a:p>
              <a:pPr>
                <a:lnSpc>
                  <a:spcPts val="2940"/>
                </a:lnSpc>
              </a:pPr>
              <a:endParaRPr lang="en-US" sz="3200" dirty="0">
                <a:solidFill>
                  <a:srgbClr val="191919"/>
                </a:solidFill>
                <a:latin typeface="Telegraf"/>
              </a:endParaRPr>
            </a:p>
          </p:txBody>
        </p:sp>
        <p:grpSp>
          <p:nvGrpSpPr>
            <p:cNvPr id="6" name="Group 6"/>
            <p:cNvGrpSpPr/>
            <p:nvPr/>
          </p:nvGrpSpPr>
          <p:grpSpPr>
            <a:xfrm>
              <a:off x="0" y="0"/>
              <a:ext cx="6766055" cy="2051409"/>
              <a:chOff x="0" y="0"/>
              <a:chExt cx="2993618" cy="907639"/>
            </a:xfrm>
          </p:grpSpPr>
          <p:sp>
            <p:nvSpPr>
              <p:cNvPr id="7" name="Freeform 7"/>
              <p:cNvSpPr/>
              <p:nvPr/>
            </p:nvSpPr>
            <p:spPr>
              <a:xfrm>
                <a:off x="0" y="0"/>
                <a:ext cx="2993618" cy="907639"/>
              </a:xfrm>
              <a:custGeom>
                <a:avLst/>
                <a:gdLst/>
                <a:ahLst/>
                <a:cxnLst/>
                <a:rect l="l" t="t" r="r" b="b"/>
                <a:pathLst>
                  <a:path w="2993618" h="907639">
                    <a:moveTo>
                      <a:pt x="2869158" y="907639"/>
                    </a:moveTo>
                    <a:lnTo>
                      <a:pt x="124460" y="907639"/>
                    </a:lnTo>
                    <a:cubicBezTo>
                      <a:pt x="55880" y="907639"/>
                      <a:pt x="0" y="851759"/>
                      <a:pt x="0" y="783179"/>
                    </a:cubicBezTo>
                    <a:lnTo>
                      <a:pt x="0" y="124460"/>
                    </a:lnTo>
                    <a:cubicBezTo>
                      <a:pt x="0" y="55880"/>
                      <a:pt x="55880" y="0"/>
                      <a:pt x="124460" y="0"/>
                    </a:cubicBezTo>
                    <a:lnTo>
                      <a:pt x="2869158" y="0"/>
                    </a:lnTo>
                    <a:cubicBezTo>
                      <a:pt x="2937739" y="0"/>
                      <a:pt x="2993618" y="55880"/>
                      <a:pt x="2993618" y="124460"/>
                    </a:cubicBezTo>
                    <a:lnTo>
                      <a:pt x="2993618" y="783179"/>
                    </a:lnTo>
                    <a:cubicBezTo>
                      <a:pt x="2993618" y="851759"/>
                      <a:pt x="2937739" y="907639"/>
                      <a:pt x="2869158" y="907639"/>
                    </a:cubicBezTo>
                    <a:close/>
                  </a:path>
                </a:pathLst>
              </a:custGeom>
              <a:solidFill>
                <a:schemeClr val="tx1"/>
              </a:solidFill>
            </p:spPr>
          </p:sp>
        </p:grpSp>
        <p:sp>
          <p:nvSpPr>
            <p:cNvPr id="8" name="TextBox 8"/>
            <p:cNvSpPr txBox="1"/>
            <p:nvPr/>
          </p:nvSpPr>
          <p:spPr>
            <a:xfrm>
              <a:off x="57076" y="778063"/>
              <a:ext cx="6667546" cy="584349"/>
            </a:xfrm>
            <a:prstGeom prst="rect">
              <a:avLst/>
            </a:prstGeom>
          </p:spPr>
          <p:txBody>
            <a:bodyPr wrap="square" lIns="0" tIns="0" rIns="0" bIns="0" rtlCol="0" anchor="t">
              <a:spAutoFit/>
            </a:bodyPr>
            <a:lstStyle/>
            <a:p>
              <a:pPr algn="ctr">
                <a:lnSpc>
                  <a:spcPts val="3120"/>
                </a:lnSpc>
              </a:pPr>
              <a:r>
                <a:rPr lang="en-IN" sz="4800" b="1" dirty="0" smtClean="0">
                  <a:solidFill>
                    <a:srgbClr val="CCFFCC"/>
                  </a:solidFill>
                  <a:latin typeface="Telegraf Bold"/>
                </a:rPr>
                <a:t>Android </a:t>
              </a:r>
              <a:endParaRPr lang="en-US" sz="4800" b="1" dirty="0">
                <a:solidFill>
                  <a:srgbClr val="CCFFCC"/>
                </a:solidFill>
                <a:latin typeface="Telegraf Bold"/>
              </a:endParaRPr>
            </a:p>
          </p:txBody>
        </p:sp>
      </p:grpSp>
      <p:grpSp>
        <p:nvGrpSpPr>
          <p:cNvPr id="10" name="Group 10"/>
          <p:cNvGrpSpPr/>
          <p:nvPr/>
        </p:nvGrpSpPr>
        <p:grpSpPr>
          <a:xfrm>
            <a:off x="6606729" y="5345771"/>
            <a:ext cx="5074541" cy="2878840"/>
            <a:chOff x="0" y="0"/>
            <a:chExt cx="6766055" cy="3838454"/>
          </a:xfrm>
        </p:grpSpPr>
        <p:sp>
          <p:nvSpPr>
            <p:cNvPr id="11" name="TextBox 11"/>
            <p:cNvSpPr txBox="1"/>
            <p:nvPr/>
          </p:nvSpPr>
          <p:spPr>
            <a:xfrm>
              <a:off x="425756" y="2350867"/>
              <a:ext cx="5969599" cy="1487587"/>
            </a:xfrm>
            <a:prstGeom prst="rect">
              <a:avLst/>
            </a:prstGeom>
            <a:solidFill>
              <a:srgbClr val="D6FED8"/>
            </a:solidFill>
            <a:ln>
              <a:noFill/>
            </a:ln>
          </p:spPr>
          <p:style>
            <a:lnRef idx="2">
              <a:schemeClr val="dk1"/>
            </a:lnRef>
            <a:fillRef idx="1">
              <a:schemeClr val="lt1"/>
            </a:fillRef>
            <a:effectRef idx="0">
              <a:schemeClr val="dk1"/>
            </a:effectRef>
            <a:fontRef idx="minor">
              <a:schemeClr val="dk1"/>
            </a:fontRef>
          </p:style>
          <p:txBody>
            <a:bodyPr lIns="0" tIns="0" rIns="0" bIns="0" rtlCol="0" anchor="t">
              <a:spAutoFit/>
            </a:bodyPr>
            <a:lstStyle/>
            <a:p>
              <a:pPr>
                <a:lnSpc>
                  <a:spcPts val="2940"/>
                </a:lnSpc>
              </a:pPr>
              <a:r>
                <a:rPr lang="en-IN" sz="3200" dirty="0" smtClean="0">
                  <a:solidFill>
                    <a:srgbClr val="191919"/>
                  </a:solidFill>
                  <a:latin typeface="Telegraf"/>
                </a:rPr>
                <a:t>SQLite database is used to store user-login credentials locally.</a:t>
              </a:r>
              <a:endParaRPr lang="en-US" sz="3200" dirty="0">
                <a:solidFill>
                  <a:srgbClr val="191919"/>
                </a:solidFill>
                <a:latin typeface="Telegraf"/>
              </a:endParaRPr>
            </a:p>
          </p:txBody>
        </p:sp>
        <p:grpSp>
          <p:nvGrpSpPr>
            <p:cNvPr id="12" name="Group 12"/>
            <p:cNvGrpSpPr/>
            <p:nvPr/>
          </p:nvGrpSpPr>
          <p:grpSpPr>
            <a:xfrm>
              <a:off x="0" y="0"/>
              <a:ext cx="6766055" cy="2051409"/>
              <a:chOff x="0" y="0"/>
              <a:chExt cx="2993618" cy="907639"/>
            </a:xfrm>
          </p:grpSpPr>
          <p:sp>
            <p:nvSpPr>
              <p:cNvPr id="13" name="Freeform 13"/>
              <p:cNvSpPr/>
              <p:nvPr/>
            </p:nvSpPr>
            <p:spPr>
              <a:xfrm>
                <a:off x="0" y="0"/>
                <a:ext cx="2993618" cy="907639"/>
              </a:xfrm>
              <a:custGeom>
                <a:avLst/>
                <a:gdLst/>
                <a:ahLst/>
                <a:cxnLst/>
                <a:rect l="l" t="t" r="r" b="b"/>
                <a:pathLst>
                  <a:path w="2993618" h="907639">
                    <a:moveTo>
                      <a:pt x="2869158" y="907639"/>
                    </a:moveTo>
                    <a:lnTo>
                      <a:pt x="124460" y="907639"/>
                    </a:lnTo>
                    <a:cubicBezTo>
                      <a:pt x="55880" y="907639"/>
                      <a:pt x="0" y="851759"/>
                      <a:pt x="0" y="783179"/>
                    </a:cubicBezTo>
                    <a:lnTo>
                      <a:pt x="0" y="124460"/>
                    </a:lnTo>
                    <a:cubicBezTo>
                      <a:pt x="0" y="55880"/>
                      <a:pt x="55880" y="0"/>
                      <a:pt x="124460" y="0"/>
                    </a:cubicBezTo>
                    <a:lnTo>
                      <a:pt x="2869158" y="0"/>
                    </a:lnTo>
                    <a:cubicBezTo>
                      <a:pt x="2937739" y="0"/>
                      <a:pt x="2993618" y="55880"/>
                      <a:pt x="2993618" y="124460"/>
                    </a:cubicBezTo>
                    <a:lnTo>
                      <a:pt x="2993618" y="783179"/>
                    </a:lnTo>
                    <a:cubicBezTo>
                      <a:pt x="2993618" y="851759"/>
                      <a:pt x="2937739" y="907639"/>
                      <a:pt x="2869158" y="907639"/>
                    </a:cubicBezTo>
                    <a:close/>
                  </a:path>
                </a:pathLst>
              </a:custGeom>
              <a:solidFill>
                <a:schemeClr val="tx1"/>
              </a:solidFill>
            </p:spPr>
          </p:sp>
        </p:grpSp>
        <p:pic>
          <p:nvPicPr>
            <p:cNvPr id="15" name="Picture 15"/>
            <p:cNvPicPr>
              <a:picLocks noChangeAspect="1"/>
            </p:cNvPicPr>
            <p:nvPr/>
          </p:nvPicPr>
          <p:blipFill>
            <a:blip r:embed="rId3"/>
            <a:srcRect l="28703"/>
            <a:stretch>
              <a:fillRect/>
            </a:stretch>
          </p:blipFill>
          <p:spPr>
            <a:xfrm>
              <a:off x="5495208" y="789009"/>
              <a:ext cx="763911" cy="473392"/>
            </a:xfrm>
            <a:prstGeom prst="rect">
              <a:avLst/>
            </a:prstGeom>
          </p:spPr>
        </p:pic>
      </p:grpSp>
      <p:grpSp>
        <p:nvGrpSpPr>
          <p:cNvPr id="16" name="Group 16"/>
          <p:cNvGrpSpPr/>
          <p:nvPr/>
        </p:nvGrpSpPr>
        <p:grpSpPr>
          <a:xfrm>
            <a:off x="12184759" y="5345771"/>
            <a:ext cx="5074541" cy="2879289"/>
            <a:chOff x="0" y="0"/>
            <a:chExt cx="6766055" cy="3839052"/>
          </a:xfrm>
        </p:grpSpPr>
        <p:sp>
          <p:nvSpPr>
            <p:cNvPr id="17" name="TextBox 17"/>
            <p:cNvSpPr txBox="1"/>
            <p:nvPr/>
          </p:nvSpPr>
          <p:spPr>
            <a:xfrm>
              <a:off x="425756" y="2350867"/>
              <a:ext cx="5969599" cy="1488185"/>
            </a:xfrm>
            <a:prstGeom prst="rect">
              <a:avLst/>
            </a:prstGeom>
            <a:solidFill>
              <a:srgbClr val="D6FED8"/>
            </a:solidFill>
            <a:ln>
              <a:noFill/>
            </a:ln>
          </p:spPr>
          <p:style>
            <a:lnRef idx="2">
              <a:schemeClr val="dk1"/>
            </a:lnRef>
            <a:fillRef idx="1">
              <a:schemeClr val="lt1"/>
            </a:fillRef>
            <a:effectRef idx="0">
              <a:schemeClr val="dk1"/>
            </a:effectRef>
            <a:fontRef idx="minor">
              <a:schemeClr val="dk1"/>
            </a:fontRef>
          </p:style>
          <p:txBody>
            <a:bodyPr lIns="0" tIns="0" rIns="0" bIns="0" rtlCol="0" anchor="t">
              <a:spAutoFit/>
            </a:bodyPr>
            <a:lstStyle/>
            <a:p>
              <a:pPr>
                <a:lnSpc>
                  <a:spcPts val="2940"/>
                </a:lnSpc>
              </a:pPr>
              <a:r>
                <a:rPr lang="en-IN" sz="3200" dirty="0" smtClean="0">
                  <a:solidFill>
                    <a:srgbClr val="191919"/>
                  </a:solidFill>
                  <a:latin typeface="Telegraf"/>
                </a:rPr>
                <a:t>RNN model is used for prediction of User personality</a:t>
              </a:r>
              <a:endParaRPr lang="en-US" sz="3200" dirty="0">
                <a:solidFill>
                  <a:srgbClr val="191919"/>
                </a:solidFill>
                <a:latin typeface="Telegraf"/>
              </a:endParaRPr>
            </a:p>
          </p:txBody>
        </p:sp>
        <p:grpSp>
          <p:nvGrpSpPr>
            <p:cNvPr id="18" name="Group 18"/>
            <p:cNvGrpSpPr/>
            <p:nvPr/>
          </p:nvGrpSpPr>
          <p:grpSpPr>
            <a:xfrm>
              <a:off x="0" y="0"/>
              <a:ext cx="6766055" cy="2051409"/>
              <a:chOff x="0" y="0"/>
              <a:chExt cx="2993618" cy="907639"/>
            </a:xfrm>
          </p:grpSpPr>
          <p:sp>
            <p:nvSpPr>
              <p:cNvPr id="19" name="Freeform 19"/>
              <p:cNvSpPr/>
              <p:nvPr/>
            </p:nvSpPr>
            <p:spPr>
              <a:xfrm>
                <a:off x="0" y="0"/>
                <a:ext cx="2993618" cy="907639"/>
              </a:xfrm>
              <a:custGeom>
                <a:avLst/>
                <a:gdLst/>
                <a:ahLst/>
                <a:cxnLst/>
                <a:rect l="l" t="t" r="r" b="b"/>
                <a:pathLst>
                  <a:path w="2993618" h="907639">
                    <a:moveTo>
                      <a:pt x="2869158" y="907639"/>
                    </a:moveTo>
                    <a:lnTo>
                      <a:pt x="124460" y="907639"/>
                    </a:lnTo>
                    <a:cubicBezTo>
                      <a:pt x="55880" y="907639"/>
                      <a:pt x="0" y="851759"/>
                      <a:pt x="0" y="783179"/>
                    </a:cubicBezTo>
                    <a:lnTo>
                      <a:pt x="0" y="124460"/>
                    </a:lnTo>
                    <a:cubicBezTo>
                      <a:pt x="0" y="55880"/>
                      <a:pt x="55880" y="0"/>
                      <a:pt x="124460" y="0"/>
                    </a:cubicBezTo>
                    <a:lnTo>
                      <a:pt x="2869158" y="0"/>
                    </a:lnTo>
                    <a:cubicBezTo>
                      <a:pt x="2937739" y="0"/>
                      <a:pt x="2993618" y="55880"/>
                      <a:pt x="2993618" y="124460"/>
                    </a:cubicBezTo>
                    <a:lnTo>
                      <a:pt x="2993618" y="783179"/>
                    </a:lnTo>
                    <a:cubicBezTo>
                      <a:pt x="2993618" y="851759"/>
                      <a:pt x="2937739" y="907639"/>
                      <a:pt x="2869158" y="907639"/>
                    </a:cubicBezTo>
                    <a:close/>
                  </a:path>
                </a:pathLst>
              </a:custGeom>
              <a:solidFill>
                <a:schemeClr val="tx1"/>
              </a:solidFill>
            </p:spPr>
          </p:sp>
        </p:grpSp>
        <p:pic>
          <p:nvPicPr>
            <p:cNvPr id="21" name="Picture 21"/>
            <p:cNvPicPr>
              <a:picLocks noChangeAspect="1"/>
            </p:cNvPicPr>
            <p:nvPr/>
          </p:nvPicPr>
          <p:blipFill>
            <a:blip r:embed="rId3"/>
            <a:srcRect l="28703"/>
            <a:stretch>
              <a:fillRect/>
            </a:stretch>
          </p:blipFill>
          <p:spPr>
            <a:xfrm>
              <a:off x="5495208" y="789009"/>
              <a:ext cx="763911" cy="473392"/>
            </a:xfrm>
            <a:prstGeom prst="rect">
              <a:avLst/>
            </a:prstGeom>
          </p:spPr>
        </p:pic>
      </p:grpSp>
      <p:sp>
        <p:nvSpPr>
          <p:cNvPr id="23" name="TextBox 8"/>
          <p:cNvSpPr txBox="1"/>
          <p:nvPr/>
        </p:nvSpPr>
        <p:spPr>
          <a:xfrm>
            <a:off x="6643670" y="5929318"/>
            <a:ext cx="5081339" cy="438262"/>
          </a:xfrm>
          <a:prstGeom prst="rect">
            <a:avLst/>
          </a:prstGeom>
        </p:spPr>
        <p:txBody>
          <a:bodyPr wrap="square" lIns="0" tIns="0" rIns="0" bIns="0" rtlCol="0" anchor="t">
            <a:spAutoFit/>
          </a:bodyPr>
          <a:lstStyle/>
          <a:p>
            <a:pPr algn="ctr">
              <a:lnSpc>
                <a:spcPts val="3120"/>
              </a:lnSpc>
            </a:pPr>
            <a:r>
              <a:rPr lang="en-IN" sz="4800" b="1" dirty="0" smtClean="0">
                <a:solidFill>
                  <a:srgbClr val="CCFFCC"/>
                </a:solidFill>
                <a:latin typeface="Telegraf Bold"/>
              </a:rPr>
              <a:t>SQLite Database</a:t>
            </a:r>
            <a:endParaRPr lang="en-US" sz="4800" b="1" dirty="0">
              <a:solidFill>
                <a:srgbClr val="CCFFCC"/>
              </a:solidFill>
              <a:latin typeface="Telegraf Bold"/>
            </a:endParaRPr>
          </a:p>
        </p:txBody>
      </p:sp>
      <p:sp>
        <p:nvSpPr>
          <p:cNvPr id="24" name="TextBox 8"/>
          <p:cNvSpPr txBox="1"/>
          <p:nvPr/>
        </p:nvSpPr>
        <p:spPr>
          <a:xfrm>
            <a:off x="13073026" y="5857880"/>
            <a:ext cx="5214974" cy="438262"/>
          </a:xfrm>
          <a:prstGeom prst="rect">
            <a:avLst/>
          </a:prstGeom>
        </p:spPr>
        <p:txBody>
          <a:bodyPr wrap="square" lIns="0" tIns="0" rIns="0" bIns="0" rtlCol="0" anchor="t">
            <a:spAutoFit/>
          </a:bodyPr>
          <a:lstStyle/>
          <a:p>
            <a:pPr>
              <a:lnSpc>
                <a:spcPts val="3120"/>
              </a:lnSpc>
            </a:pPr>
            <a:r>
              <a:rPr lang="en-IN" sz="4800" b="1" dirty="0" smtClean="0">
                <a:solidFill>
                  <a:srgbClr val="CCFFCC"/>
                </a:solidFill>
                <a:latin typeface="Telegraf Bold"/>
              </a:rPr>
              <a:t>        AI</a:t>
            </a:r>
            <a:endParaRPr lang="en-US" sz="4800" b="1" dirty="0">
              <a:solidFill>
                <a:srgbClr val="CCFFCC"/>
              </a:solidFill>
              <a:latin typeface="Telegraf Bold"/>
            </a:endParaRPr>
          </a:p>
        </p:txBody>
      </p:sp>
      <p:sp>
        <p:nvSpPr>
          <p:cNvPr id="25" name="TextBox 11"/>
          <p:cNvSpPr txBox="1"/>
          <p:nvPr/>
        </p:nvSpPr>
        <p:spPr>
          <a:xfrm>
            <a:off x="1380653" y="7143764"/>
            <a:ext cx="4477199" cy="1116139"/>
          </a:xfrm>
          <a:prstGeom prst="rect">
            <a:avLst/>
          </a:prstGeom>
          <a:solidFill>
            <a:srgbClr val="D6FED8"/>
          </a:solidFill>
        </p:spPr>
        <p:txBody>
          <a:bodyPr lIns="0" tIns="0" rIns="0" bIns="0" rtlCol="0" anchor="t">
            <a:spAutoFit/>
          </a:bodyPr>
          <a:lstStyle/>
          <a:p>
            <a:pPr>
              <a:lnSpc>
                <a:spcPts val="2940"/>
              </a:lnSpc>
            </a:pPr>
            <a:r>
              <a:rPr lang="en-IN" sz="3200" dirty="0" smtClean="0">
                <a:solidFill>
                  <a:srgbClr val="191919"/>
                </a:solidFill>
                <a:latin typeface="Telegraf"/>
              </a:rPr>
              <a:t>Android Studio is used as a major software to build this application</a:t>
            </a:r>
            <a:endParaRPr lang="en-US" sz="3200" dirty="0">
              <a:solidFill>
                <a:srgbClr val="191919"/>
              </a:solidFill>
              <a:latin typeface="Telegraf"/>
            </a:endParaRPr>
          </a:p>
        </p:txBody>
      </p:sp>
      <p:sp>
        <p:nvSpPr>
          <p:cNvPr id="26" name="TextBox 9"/>
          <p:cNvSpPr txBox="1"/>
          <p:nvPr/>
        </p:nvSpPr>
        <p:spPr>
          <a:xfrm>
            <a:off x="1214382" y="9501218"/>
            <a:ext cx="7500990" cy="218008"/>
          </a:xfrm>
          <a:prstGeom prst="rect">
            <a:avLst/>
          </a:prstGeom>
          <a:noFill/>
        </p:spPr>
        <p:txBody>
          <a:bodyPr wrap="square" lIns="0" tIns="0" rIns="0" bIns="0" rtlCol="0" anchor="t">
            <a:spAutoFit/>
          </a:bodyPr>
          <a:lstStyle/>
          <a:p>
            <a:pPr marL="0" lvl="0" indent="0" algn="ctr">
              <a:lnSpc>
                <a:spcPts val="1680"/>
              </a:lnSpc>
              <a:spcBef>
                <a:spcPct val="0"/>
              </a:spcBef>
            </a:pPr>
            <a:r>
              <a:rPr lang="en-IN" spc="140" dirty="0" smtClean="0">
                <a:latin typeface="Telegraf Medium"/>
              </a:rPr>
              <a:t>Personality Test –By Three-rrific-Coders</a:t>
            </a:r>
            <a:endParaRPr lang="en-US" u="none" spc="140" dirty="0">
              <a:latin typeface="Telegraf Medium"/>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45621" y="8287828"/>
            <a:ext cx="19566866" cy="2127292"/>
          </a:xfrm>
          <a:prstGeom prst="rect">
            <a:avLst/>
          </a:prstGeom>
          <a:solidFill>
            <a:srgbClr val="191919"/>
          </a:solidFill>
        </p:spPr>
      </p:sp>
      <p:grpSp>
        <p:nvGrpSpPr>
          <p:cNvPr id="3" name="Group 3"/>
          <p:cNvGrpSpPr/>
          <p:nvPr/>
        </p:nvGrpSpPr>
        <p:grpSpPr>
          <a:xfrm>
            <a:off x="-1321037" y="-1028700"/>
            <a:ext cx="12174084" cy="9316528"/>
            <a:chOff x="0" y="0"/>
            <a:chExt cx="2914308" cy="2230248"/>
          </a:xfrm>
          <a:solidFill>
            <a:srgbClr val="D6FED8"/>
          </a:solidFill>
        </p:grpSpPr>
        <p:sp>
          <p:nvSpPr>
            <p:cNvPr id="4" name="Freeform 4"/>
            <p:cNvSpPr/>
            <p:nvPr/>
          </p:nvSpPr>
          <p:spPr>
            <a:xfrm>
              <a:off x="0" y="0"/>
              <a:ext cx="2914308" cy="2230248"/>
            </a:xfrm>
            <a:custGeom>
              <a:avLst/>
              <a:gdLst/>
              <a:ahLst/>
              <a:cxnLst/>
              <a:rect l="l" t="t" r="r" b="b"/>
              <a:pathLst>
                <a:path w="2914308" h="2230248">
                  <a:moveTo>
                    <a:pt x="2789848" y="2230248"/>
                  </a:moveTo>
                  <a:lnTo>
                    <a:pt x="124460" y="2230248"/>
                  </a:lnTo>
                  <a:cubicBezTo>
                    <a:pt x="55880" y="2230248"/>
                    <a:pt x="0" y="2174368"/>
                    <a:pt x="0" y="2105788"/>
                  </a:cubicBezTo>
                  <a:lnTo>
                    <a:pt x="0" y="124460"/>
                  </a:lnTo>
                  <a:cubicBezTo>
                    <a:pt x="0" y="55880"/>
                    <a:pt x="55880" y="0"/>
                    <a:pt x="124460" y="0"/>
                  </a:cubicBezTo>
                  <a:lnTo>
                    <a:pt x="2789848" y="0"/>
                  </a:lnTo>
                  <a:cubicBezTo>
                    <a:pt x="2858428" y="0"/>
                    <a:pt x="2914308" y="55880"/>
                    <a:pt x="2914308" y="124460"/>
                  </a:cubicBezTo>
                  <a:lnTo>
                    <a:pt x="2914308" y="2105788"/>
                  </a:lnTo>
                  <a:cubicBezTo>
                    <a:pt x="2914308" y="2174368"/>
                    <a:pt x="2858428" y="2230248"/>
                    <a:pt x="2789848" y="2230248"/>
                  </a:cubicBezTo>
                  <a:close/>
                </a:path>
              </a:pathLst>
            </a:custGeom>
            <a:grpFill/>
          </p:spPr>
        </p:sp>
      </p:grpSp>
      <p:grpSp>
        <p:nvGrpSpPr>
          <p:cNvPr id="8" name="Group 8"/>
          <p:cNvGrpSpPr/>
          <p:nvPr/>
        </p:nvGrpSpPr>
        <p:grpSpPr>
          <a:xfrm>
            <a:off x="1000068" y="785782"/>
            <a:ext cx="7572428" cy="6865005"/>
            <a:chOff x="0" y="57151"/>
            <a:chExt cx="10096571" cy="5220380"/>
          </a:xfrm>
        </p:grpSpPr>
        <p:sp>
          <p:nvSpPr>
            <p:cNvPr id="9" name="TextBox 9"/>
            <p:cNvSpPr txBox="1"/>
            <p:nvPr/>
          </p:nvSpPr>
          <p:spPr>
            <a:xfrm>
              <a:off x="0" y="57151"/>
              <a:ext cx="10096571" cy="702131"/>
            </a:xfrm>
            <a:prstGeom prst="rect">
              <a:avLst/>
            </a:prstGeom>
          </p:spPr>
          <p:txBody>
            <a:bodyPr wrap="square" lIns="0" tIns="0" rIns="0" bIns="0" rtlCol="0" anchor="t">
              <a:spAutoFit/>
            </a:bodyPr>
            <a:lstStyle/>
            <a:p>
              <a:pPr marL="0" lvl="0" indent="0" algn="l">
                <a:lnSpc>
                  <a:spcPts val="7200"/>
                </a:lnSpc>
              </a:pPr>
              <a:r>
                <a:rPr lang="en-IN" sz="7200" b="1" u="none" dirty="0" smtClean="0">
                  <a:solidFill>
                    <a:srgbClr val="191919"/>
                  </a:solidFill>
                  <a:latin typeface="Eras Bold ITC" pitchFamily="34" charset="0"/>
                </a:rPr>
                <a:t>Android Studio</a:t>
              </a:r>
              <a:endParaRPr lang="en-US" sz="7200" b="1" u="none" dirty="0">
                <a:solidFill>
                  <a:srgbClr val="191919"/>
                </a:solidFill>
                <a:latin typeface="Eras Bold ITC" pitchFamily="34" charset="0"/>
              </a:endParaRPr>
            </a:p>
          </p:txBody>
        </p:sp>
        <p:sp>
          <p:nvSpPr>
            <p:cNvPr id="10" name="TextBox 10"/>
            <p:cNvSpPr txBox="1"/>
            <p:nvPr/>
          </p:nvSpPr>
          <p:spPr>
            <a:xfrm>
              <a:off x="57075" y="1608015"/>
              <a:ext cx="8882231" cy="2954654"/>
            </a:xfrm>
            <a:prstGeom prst="rect">
              <a:avLst/>
            </a:prstGeom>
          </p:spPr>
          <p:txBody>
            <a:bodyPr lIns="0" tIns="0" rIns="0" bIns="0" rtlCol="0" anchor="t">
              <a:spAutoFit/>
            </a:bodyPr>
            <a:lstStyle/>
            <a:p>
              <a:r>
                <a:rPr lang="en-US" sz="3600" b="1" dirty="0" smtClean="0"/>
                <a:t>Android Studio</a:t>
              </a:r>
              <a:r>
                <a:rPr lang="en-US" sz="3600" dirty="0" smtClean="0"/>
                <a:t> is the official Integrated Development Environment (IDE) for </a:t>
              </a:r>
              <a:r>
                <a:rPr lang="en-US" sz="3600" b="1" dirty="0" smtClean="0"/>
                <a:t>Android</a:t>
              </a:r>
              <a:r>
                <a:rPr lang="en-US" sz="3600" dirty="0" smtClean="0"/>
                <a:t> app development, based on IntelliJ IDEA</a:t>
              </a:r>
              <a:endParaRPr lang="en-US" sz="3600" dirty="0"/>
            </a:p>
          </p:txBody>
        </p:sp>
        <p:sp>
          <p:nvSpPr>
            <p:cNvPr id="11" name="TextBox 11"/>
            <p:cNvSpPr txBox="1"/>
            <p:nvPr/>
          </p:nvSpPr>
          <p:spPr>
            <a:xfrm>
              <a:off x="0" y="4146320"/>
              <a:ext cx="8882231" cy="1131211"/>
            </a:xfrm>
            <a:prstGeom prst="rect">
              <a:avLst/>
            </a:prstGeom>
          </p:spPr>
          <p:txBody>
            <a:bodyPr wrap="square" lIns="0" tIns="0" rIns="0" bIns="0" rtlCol="0" anchor="t">
              <a:spAutoFit/>
            </a:bodyPr>
            <a:lstStyle/>
            <a:p>
              <a:pPr marL="0" lvl="1" indent="0" algn="l">
                <a:lnSpc>
                  <a:spcPts val="2940"/>
                </a:lnSpc>
                <a:spcBef>
                  <a:spcPct val="0"/>
                </a:spcBef>
              </a:pPr>
              <a:r>
                <a:rPr lang="en-IN" sz="2800" dirty="0" smtClean="0">
                  <a:solidFill>
                    <a:srgbClr val="191919"/>
                  </a:solidFill>
                  <a:latin typeface="Telegraf"/>
                </a:rPr>
                <a:t>We made all the Activities and Layouts in Android Studio (Using Java and XML) a</a:t>
              </a:r>
              <a:r>
                <a:rPr lang="en-IN" sz="2800" u="none" dirty="0" smtClean="0">
                  <a:solidFill>
                    <a:srgbClr val="191919"/>
                  </a:solidFill>
                  <a:latin typeface="Telegraf"/>
                </a:rPr>
                <a:t>nd later we linked Python Code (using Chauqopy).</a:t>
              </a:r>
              <a:endParaRPr lang="en-US" sz="2800" u="none" dirty="0">
                <a:solidFill>
                  <a:srgbClr val="191919"/>
                </a:solidFill>
                <a:latin typeface="Telegraf"/>
              </a:endParaRPr>
            </a:p>
          </p:txBody>
        </p:sp>
      </p:grpSp>
      <p:pic>
        <p:nvPicPr>
          <p:cNvPr id="13" name="Picture 13"/>
          <p:cNvPicPr>
            <a:picLocks noChangeAspect="1"/>
          </p:cNvPicPr>
          <p:nvPr/>
        </p:nvPicPr>
        <p:blipFill>
          <a:blip r:embed="rId2"/>
          <a:srcRect/>
          <a:stretch>
            <a:fillRect/>
          </a:stretch>
        </p:blipFill>
        <p:spPr>
          <a:xfrm>
            <a:off x="16455703" y="865655"/>
            <a:ext cx="803597" cy="355044"/>
          </a:xfrm>
          <a:prstGeom prst="rect">
            <a:avLst/>
          </a:prstGeom>
        </p:spPr>
      </p:pic>
      <p:pic>
        <p:nvPicPr>
          <p:cNvPr id="14" name="Picture 12" descr="The Best Features in Android Studio 4.0 Beta | by Wajahat Karim | AndroidPub"/>
          <p:cNvPicPr>
            <a:picLocks noChangeAspect="1" noChangeArrowheads="1"/>
          </p:cNvPicPr>
          <p:nvPr/>
        </p:nvPicPr>
        <p:blipFill>
          <a:blip r:embed="rId3"/>
          <a:srcRect/>
          <a:stretch>
            <a:fillRect/>
          </a:stretch>
        </p:blipFill>
        <p:spPr bwMode="auto">
          <a:xfrm>
            <a:off x="8143868" y="2143104"/>
            <a:ext cx="9787005" cy="7025781"/>
          </a:xfrm>
          <a:prstGeom prst="rect">
            <a:avLst/>
          </a:prstGeom>
          <a:noFill/>
        </p:spPr>
      </p:pic>
      <p:sp>
        <p:nvSpPr>
          <p:cNvPr id="15" name="TextBox 9"/>
          <p:cNvSpPr txBox="1"/>
          <p:nvPr/>
        </p:nvSpPr>
        <p:spPr>
          <a:xfrm>
            <a:off x="857192" y="9640400"/>
            <a:ext cx="7500990" cy="218008"/>
          </a:xfrm>
          <a:prstGeom prst="rect">
            <a:avLst/>
          </a:prstGeom>
          <a:noFill/>
        </p:spPr>
        <p:txBody>
          <a:bodyPr wrap="square" lIns="0" tIns="0" rIns="0" bIns="0" rtlCol="0" anchor="t">
            <a:spAutoFit/>
          </a:bodyPr>
          <a:lstStyle/>
          <a:p>
            <a:pPr marL="0" lvl="0" indent="0" algn="ctr">
              <a:lnSpc>
                <a:spcPts val="1680"/>
              </a:lnSpc>
              <a:spcBef>
                <a:spcPct val="0"/>
              </a:spcBef>
            </a:pPr>
            <a:r>
              <a:rPr lang="en-IN" spc="140" dirty="0" smtClean="0">
                <a:solidFill>
                  <a:srgbClr val="D6FED8"/>
                </a:solidFill>
                <a:latin typeface="Telegraf Medium"/>
              </a:rPr>
              <a:t>Personality Test –By Three-rrific-Coders</a:t>
            </a:r>
            <a:endParaRPr lang="en-US" u="none" spc="140" dirty="0">
              <a:solidFill>
                <a:srgbClr val="D6FED8"/>
              </a:solidFill>
              <a:latin typeface="Telegraf Medium"/>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6" name="Group 16"/>
          <p:cNvGrpSpPr/>
          <p:nvPr/>
        </p:nvGrpSpPr>
        <p:grpSpPr>
          <a:xfrm>
            <a:off x="684560" y="488227"/>
            <a:ext cx="8245126" cy="2297820"/>
            <a:chOff x="0" y="0"/>
            <a:chExt cx="3331360" cy="1075986"/>
          </a:xfrm>
          <a:solidFill>
            <a:srgbClr val="D6FED8"/>
          </a:solidFill>
        </p:grpSpPr>
        <p:sp>
          <p:nvSpPr>
            <p:cNvPr id="17" name="Freeform 17"/>
            <p:cNvSpPr/>
            <p:nvPr/>
          </p:nvSpPr>
          <p:spPr>
            <a:xfrm>
              <a:off x="0" y="0"/>
              <a:ext cx="3331361" cy="1075986"/>
            </a:xfrm>
            <a:custGeom>
              <a:avLst/>
              <a:gdLst/>
              <a:ahLst/>
              <a:cxnLst/>
              <a:rect l="l" t="t" r="r" b="b"/>
              <a:pathLst>
                <a:path w="3331361" h="1075986">
                  <a:moveTo>
                    <a:pt x="3206900" y="1075986"/>
                  </a:moveTo>
                  <a:lnTo>
                    <a:pt x="124460" y="1075986"/>
                  </a:lnTo>
                  <a:cubicBezTo>
                    <a:pt x="55880" y="1075986"/>
                    <a:pt x="0" y="1020106"/>
                    <a:pt x="0" y="951526"/>
                  </a:cubicBezTo>
                  <a:lnTo>
                    <a:pt x="0" y="124460"/>
                  </a:lnTo>
                  <a:cubicBezTo>
                    <a:pt x="0" y="55880"/>
                    <a:pt x="55880" y="0"/>
                    <a:pt x="124460" y="0"/>
                  </a:cubicBezTo>
                  <a:lnTo>
                    <a:pt x="3206901" y="0"/>
                  </a:lnTo>
                  <a:cubicBezTo>
                    <a:pt x="3275481" y="0"/>
                    <a:pt x="3331361" y="55880"/>
                    <a:pt x="3331361" y="124460"/>
                  </a:cubicBezTo>
                  <a:lnTo>
                    <a:pt x="3331361" y="951526"/>
                  </a:lnTo>
                  <a:cubicBezTo>
                    <a:pt x="3331361" y="1020106"/>
                    <a:pt x="3275481" y="1075986"/>
                    <a:pt x="3206901" y="1075986"/>
                  </a:cubicBezTo>
                  <a:close/>
                </a:path>
              </a:pathLst>
            </a:custGeom>
          </p:spPr>
          <p:style>
            <a:lnRef idx="1">
              <a:schemeClr val="accent3"/>
            </a:lnRef>
            <a:fillRef idx="2">
              <a:schemeClr val="accent3"/>
            </a:fillRef>
            <a:effectRef idx="1">
              <a:schemeClr val="accent3"/>
            </a:effectRef>
            <a:fontRef idx="minor">
              <a:schemeClr val="dk1"/>
            </a:fontRef>
          </p:style>
        </p:sp>
      </p:grpSp>
      <p:grpSp>
        <p:nvGrpSpPr>
          <p:cNvPr id="18" name="Group 18"/>
          <p:cNvGrpSpPr/>
          <p:nvPr/>
        </p:nvGrpSpPr>
        <p:grpSpPr>
          <a:xfrm>
            <a:off x="946183" y="1147654"/>
            <a:ext cx="7886489" cy="995723"/>
            <a:chOff x="0" y="305596"/>
            <a:chExt cx="10515319" cy="1327630"/>
          </a:xfrm>
        </p:grpSpPr>
        <p:sp>
          <p:nvSpPr>
            <p:cNvPr id="19" name="TextBox 19"/>
            <p:cNvSpPr txBox="1"/>
            <p:nvPr/>
          </p:nvSpPr>
          <p:spPr>
            <a:xfrm>
              <a:off x="0" y="305596"/>
              <a:ext cx="10515319" cy="755762"/>
            </a:xfrm>
            <a:prstGeom prst="rect">
              <a:avLst/>
            </a:prstGeom>
          </p:spPr>
          <p:txBody>
            <a:bodyPr lIns="0" tIns="0" rIns="0" bIns="0" rtlCol="0" anchor="t">
              <a:spAutoFit/>
            </a:bodyPr>
            <a:lstStyle/>
            <a:p>
              <a:pPr algn="ctr">
                <a:lnSpc>
                  <a:spcPts val="4079"/>
                </a:lnSpc>
              </a:pPr>
              <a:r>
                <a:rPr lang="en-IN" sz="5400" b="1" dirty="0" smtClean="0">
                  <a:ln w="17780" cmpd="sng">
                    <a:solidFill>
                      <a:schemeClr val="tx1"/>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Eras Bold ITC" pitchFamily="34" charset="0"/>
                </a:rPr>
                <a:t>Application Snapshots</a:t>
              </a:r>
              <a:endParaRPr lang="en-US" sz="5400" b="1" dirty="0">
                <a:ln w="17780" cmpd="sng">
                  <a:solidFill>
                    <a:schemeClr val="tx1"/>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Eras Bold ITC" pitchFamily="34" charset="0"/>
              </a:endParaRPr>
            </a:p>
          </p:txBody>
        </p:sp>
        <p:sp>
          <p:nvSpPr>
            <p:cNvPr id="20" name="TextBox 20"/>
            <p:cNvSpPr txBox="1"/>
            <p:nvPr/>
          </p:nvSpPr>
          <p:spPr>
            <a:xfrm>
              <a:off x="0" y="1167970"/>
              <a:ext cx="10515319" cy="465256"/>
            </a:xfrm>
            <a:prstGeom prst="rect">
              <a:avLst/>
            </a:prstGeom>
          </p:spPr>
          <p:txBody>
            <a:bodyPr lIns="0" tIns="0" rIns="0" bIns="0" rtlCol="0" anchor="t">
              <a:spAutoFit/>
            </a:bodyPr>
            <a:lstStyle/>
            <a:p>
              <a:pPr algn="ctr">
                <a:lnSpc>
                  <a:spcPts val="2940"/>
                </a:lnSpc>
              </a:pPr>
              <a:r>
                <a:rPr lang="en-IN" sz="2400" spc="42" dirty="0" smtClean="0">
                  <a:solidFill>
                    <a:srgbClr val="191919"/>
                  </a:solidFill>
                  <a:latin typeface="Times New Roman" pitchFamily="18" charset="0"/>
                  <a:cs typeface="Times New Roman" pitchFamily="18" charset="0"/>
                </a:rPr>
                <a:t>Application at a glance</a:t>
              </a:r>
              <a:endParaRPr lang="en-US" sz="2400" spc="42" dirty="0">
                <a:solidFill>
                  <a:srgbClr val="191919"/>
                </a:solidFill>
                <a:latin typeface="Times New Roman" pitchFamily="18" charset="0"/>
                <a:cs typeface="Times New Roman" pitchFamily="18" charset="0"/>
              </a:endParaRPr>
            </a:p>
          </p:txBody>
        </p:sp>
      </p:grpSp>
      <p:sp>
        <p:nvSpPr>
          <p:cNvPr id="13314" name="AutoShape 2" descr="How Machine Learning Optimizes the Supply Chain | Blume Globa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22" name="Picture 21" descr="Screenshot_20200919_160005.jpg"/>
          <p:cNvPicPr>
            <a:picLocks noChangeAspect="1"/>
          </p:cNvPicPr>
          <p:nvPr/>
        </p:nvPicPr>
        <p:blipFill>
          <a:blip r:embed="rId2"/>
          <a:stretch>
            <a:fillRect/>
          </a:stretch>
        </p:blipFill>
        <p:spPr>
          <a:xfrm>
            <a:off x="142812" y="2857484"/>
            <a:ext cx="4857720" cy="74295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Picture 23" descr="Screenshot_20200919_160101.jpg"/>
          <p:cNvPicPr>
            <a:picLocks noChangeAspect="1"/>
          </p:cNvPicPr>
          <p:nvPr/>
        </p:nvPicPr>
        <p:blipFill>
          <a:blip r:embed="rId3" cstate="print"/>
          <a:stretch>
            <a:fillRect/>
          </a:stretch>
        </p:blipFill>
        <p:spPr>
          <a:xfrm>
            <a:off x="5000596" y="3428988"/>
            <a:ext cx="4485370" cy="63579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315" name="Picture 3"/>
          <p:cNvPicPr>
            <a:picLocks noChangeAspect="1" noChangeArrowheads="1"/>
          </p:cNvPicPr>
          <p:nvPr/>
        </p:nvPicPr>
        <p:blipFill>
          <a:blip r:embed="rId4"/>
          <a:srcRect/>
          <a:stretch>
            <a:fillRect/>
          </a:stretch>
        </p:blipFill>
        <p:spPr bwMode="auto">
          <a:xfrm>
            <a:off x="13716032" y="3214638"/>
            <a:ext cx="4571968" cy="7072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descr="Screenshot_20200919_160015.jpg"/>
          <p:cNvPicPr>
            <a:picLocks noChangeAspect="1"/>
          </p:cNvPicPr>
          <p:nvPr/>
        </p:nvPicPr>
        <p:blipFill>
          <a:blip r:embed="rId5" cstate="print"/>
          <a:stretch>
            <a:fillRect/>
          </a:stretch>
        </p:blipFill>
        <p:spPr>
          <a:xfrm>
            <a:off x="9501190" y="428592"/>
            <a:ext cx="4214842" cy="50006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316" name="Picture 4"/>
          <p:cNvPicPr>
            <a:picLocks noChangeAspect="1" noChangeArrowheads="1"/>
          </p:cNvPicPr>
          <p:nvPr/>
        </p:nvPicPr>
        <p:blipFill>
          <a:blip r:embed="rId6"/>
          <a:srcRect/>
          <a:stretch>
            <a:fillRect/>
          </a:stretch>
        </p:blipFill>
        <p:spPr bwMode="auto">
          <a:xfrm>
            <a:off x="14573288" y="500030"/>
            <a:ext cx="2748206" cy="2562429"/>
          </a:xfrm>
          <a:prstGeom prst="ellipse">
            <a:avLst/>
          </a:prstGeom>
          <a:ln>
            <a:noFill/>
          </a:ln>
          <a:effectLst>
            <a:softEdge rad="112500"/>
          </a:effectLst>
        </p:spPr>
      </p:pic>
      <p:pic>
        <p:nvPicPr>
          <p:cNvPr id="25" name="Picture 24" descr="Screenshot_20200919_160143.jpg"/>
          <p:cNvPicPr>
            <a:picLocks noChangeAspect="1"/>
          </p:cNvPicPr>
          <p:nvPr/>
        </p:nvPicPr>
        <p:blipFill>
          <a:blip r:embed="rId7" cstate="print"/>
          <a:stretch>
            <a:fillRect/>
          </a:stretch>
        </p:blipFill>
        <p:spPr>
          <a:xfrm>
            <a:off x="9786942" y="5214938"/>
            <a:ext cx="3819152" cy="4571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9"/>
          <p:cNvSpPr txBox="1"/>
          <p:nvPr/>
        </p:nvSpPr>
        <p:spPr>
          <a:xfrm>
            <a:off x="5072034" y="10001284"/>
            <a:ext cx="7500990" cy="218008"/>
          </a:xfrm>
          <a:prstGeom prst="rect">
            <a:avLst/>
          </a:prstGeom>
          <a:noFill/>
        </p:spPr>
        <p:txBody>
          <a:bodyPr wrap="square" lIns="0" tIns="0" rIns="0" bIns="0" rtlCol="0" anchor="t">
            <a:spAutoFit/>
          </a:bodyPr>
          <a:lstStyle/>
          <a:p>
            <a:pPr marL="0" lvl="0" indent="0" algn="ctr">
              <a:lnSpc>
                <a:spcPts val="1680"/>
              </a:lnSpc>
              <a:spcBef>
                <a:spcPct val="0"/>
              </a:spcBef>
            </a:pPr>
            <a:r>
              <a:rPr lang="en-IN" spc="140" dirty="0" smtClean="0">
                <a:solidFill>
                  <a:srgbClr val="D6FED8"/>
                </a:solidFill>
                <a:latin typeface="Telegraf Medium"/>
              </a:rPr>
              <a:t>Personality Test –By Three-rrific-Coders</a:t>
            </a:r>
            <a:endParaRPr lang="en-US" u="none" spc="140" dirty="0">
              <a:solidFill>
                <a:srgbClr val="D6FED8"/>
              </a:solidFill>
              <a:latin typeface="Telegraf Medium"/>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Screenshot_20200919_160159.jpg"/>
          <p:cNvPicPr>
            <a:picLocks noChangeAspect="1"/>
          </p:cNvPicPr>
          <p:nvPr/>
        </p:nvPicPr>
        <p:blipFill>
          <a:blip r:embed="rId2"/>
          <a:stretch>
            <a:fillRect/>
          </a:stretch>
        </p:blipFill>
        <p:spPr>
          <a:xfrm>
            <a:off x="357126" y="500030"/>
            <a:ext cx="5669020" cy="93583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Screenshot_2020_0919_160246.jpg"/>
          <p:cNvPicPr>
            <a:picLocks noChangeAspect="1"/>
          </p:cNvPicPr>
          <p:nvPr/>
        </p:nvPicPr>
        <p:blipFill>
          <a:blip r:embed="rId3"/>
          <a:stretch>
            <a:fillRect/>
          </a:stretch>
        </p:blipFill>
        <p:spPr>
          <a:xfrm>
            <a:off x="12715900" y="290649"/>
            <a:ext cx="5143535" cy="97106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Screenshot_20200919_160213.jpg"/>
          <p:cNvPicPr>
            <a:picLocks noChangeAspect="1"/>
          </p:cNvPicPr>
          <p:nvPr/>
        </p:nvPicPr>
        <p:blipFill>
          <a:blip r:embed="rId4"/>
          <a:stretch>
            <a:fillRect/>
          </a:stretch>
        </p:blipFill>
        <p:spPr>
          <a:xfrm>
            <a:off x="6215042" y="285716"/>
            <a:ext cx="4714908" cy="45720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Screenshot_20200919_160255.jpg"/>
          <p:cNvPicPr>
            <a:picLocks noChangeAspect="1"/>
          </p:cNvPicPr>
          <p:nvPr/>
        </p:nvPicPr>
        <p:blipFill>
          <a:blip r:embed="rId5"/>
          <a:stretch>
            <a:fillRect/>
          </a:stretch>
        </p:blipFill>
        <p:spPr>
          <a:xfrm>
            <a:off x="7770210" y="5072062"/>
            <a:ext cx="4731376" cy="48577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9"/>
          <p:cNvSpPr txBox="1"/>
          <p:nvPr/>
        </p:nvSpPr>
        <p:spPr>
          <a:xfrm>
            <a:off x="-285816" y="9997590"/>
            <a:ext cx="7500990" cy="218008"/>
          </a:xfrm>
          <a:prstGeom prst="rect">
            <a:avLst/>
          </a:prstGeom>
          <a:noFill/>
        </p:spPr>
        <p:txBody>
          <a:bodyPr wrap="square" lIns="0" tIns="0" rIns="0" bIns="0" rtlCol="0" anchor="t">
            <a:spAutoFit/>
          </a:bodyPr>
          <a:lstStyle/>
          <a:p>
            <a:pPr marL="0" lvl="0" indent="0" algn="ctr">
              <a:lnSpc>
                <a:spcPts val="1680"/>
              </a:lnSpc>
              <a:spcBef>
                <a:spcPct val="0"/>
              </a:spcBef>
            </a:pPr>
            <a:r>
              <a:rPr lang="en-IN" spc="140" dirty="0" smtClean="0">
                <a:solidFill>
                  <a:srgbClr val="D6FED8"/>
                </a:solidFill>
                <a:latin typeface="Telegraf Medium"/>
              </a:rPr>
              <a:t>Personality Test –By Three-rrific-Coders</a:t>
            </a:r>
            <a:endParaRPr lang="en-US" u="none" spc="140" dirty="0">
              <a:solidFill>
                <a:srgbClr val="D6FED8"/>
              </a:solidFill>
              <a:latin typeface="Telegraf Medium"/>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656</TotalTime>
  <Words>693</Words>
  <Application>Microsoft Office PowerPoint</Application>
  <PresentationFormat>Custom</PresentationFormat>
  <Paragraphs>111</Paragraphs>
  <Slides>17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Arial</vt:lpstr>
      <vt:lpstr>Arial Black</vt:lpstr>
      <vt:lpstr>Telegraf Medium</vt:lpstr>
      <vt:lpstr>Calibri</vt:lpstr>
      <vt:lpstr>Times New Roman</vt:lpstr>
      <vt:lpstr>Eras Bold ITC</vt:lpstr>
      <vt:lpstr>Telegraf Bold</vt:lpstr>
      <vt:lpstr>Bodoni MT</vt:lpstr>
      <vt:lpstr>Calibri (Body)</vt:lpstr>
      <vt:lpstr>Telegraf</vt:lpstr>
      <vt:lpstr>Adobe Arabic</vt:lpstr>
      <vt:lpstr>Verdana</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LENOVO</dc:creator>
  <cp:lastModifiedBy>Windows User</cp:lastModifiedBy>
  <cp:revision>16</cp:revision>
  <dcterms:created xsi:type="dcterms:W3CDTF">2006-08-16T00:00:00Z</dcterms:created>
  <dcterms:modified xsi:type="dcterms:W3CDTF">2020-09-30T09:27:58Z</dcterms:modified>
  <dc:identifier>DAEH8wdXUVY</dc:identifier>
</cp:coreProperties>
</file>